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6" r:id="rId4"/>
    <p:sldId id="269" r:id="rId5"/>
    <p:sldId id="287" r:id="rId6"/>
    <p:sldId id="260" r:id="rId7"/>
    <p:sldId id="264" r:id="rId8"/>
    <p:sldId id="266" r:id="rId9"/>
    <p:sldId id="270" r:id="rId10"/>
    <p:sldId id="275" r:id="rId11"/>
    <p:sldId id="271" r:id="rId12"/>
    <p:sldId id="272" r:id="rId13"/>
    <p:sldId id="273" r:id="rId14"/>
    <p:sldId id="288" r:id="rId15"/>
    <p:sldId id="276" r:id="rId16"/>
    <p:sldId id="267" r:id="rId17"/>
    <p:sldId id="277" r:id="rId18"/>
    <p:sldId id="268" r:id="rId19"/>
    <p:sldId id="278" r:id="rId20"/>
    <p:sldId id="279" r:id="rId21"/>
    <p:sldId id="289" r:id="rId22"/>
    <p:sldId id="280" r:id="rId23"/>
    <p:sldId id="281" r:id="rId24"/>
    <p:sldId id="282" r:id="rId25"/>
    <p:sldId id="283" r:id="rId26"/>
    <p:sldId id="284" r:id="rId27"/>
    <p:sldId id="285" r:id="rId28"/>
    <p:sldId id="290" r:id="rId29"/>
    <p:sldId id="291" r:id="rId30"/>
    <p:sldId id="259" r:id="rId31"/>
    <p:sldId id="292" r:id="rId32"/>
    <p:sldId id="293" r:id="rId33"/>
    <p:sldId id="294" r:id="rId34"/>
    <p:sldId id="295" r:id="rId35"/>
    <p:sldId id="263" r:id="rId36"/>
  </p:sldIdLst>
  <p:sldSz cx="18288000" cy="10287000"/>
  <p:notesSz cx="6858000" cy="9144000"/>
  <p:embeddedFontLst>
    <p:embeddedFont>
      <p:font typeface="Pretendard Bold" panose="020B0600000101010101" charset="-127"/>
      <p:bold r:id="rId37"/>
    </p:embeddedFont>
    <p:embeddedFont>
      <p:font typeface="Pretendard Light" panose="020B0600000101010101" charset="-127"/>
      <p:regular r:id="rId38"/>
    </p:embeddedFont>
    <p:embeddedFont>
      <p:font typeface="Pretendard Medium" panose="020B0600000101010101" charset="-127"/>
      <p:bold r:id="rId39"/>
    </p:embeddedFont>
    <p:embeddedFont>
      <p:font typeface="Pretendard SemiBold" panose="020B0600000101010101" charset="-127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2.png"/><Relationship Id="rId7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png"/><Relationship Id="rId7" Type="http://schemas.openxmlformats.org/officeDocument/2006/relationships/image" Target="../media/image5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48.png"/><Relationship Id="rId7" Type="http://schemas.openxmlformats.org/officeDocument/2006/relationships/image" Target="../media/image5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7.png"/><Relationship Id="rId7" Type="http://schemas.openxmlformats.org/officeDocument/2006/relationships/image" Target="../media/image6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6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2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29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8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67700" y="-2565400"/>
            <a:ext cx="190500" cy="15417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-2070100"/>
            <a:ext cx="190500" cy="701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5359400"/>
            <a:ext cx="190500" cy="701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932400" y="3556000"/>
            <a:ext cx="190500" cy="3175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6300" y="1320800"/>
            <a:ext cx="10452100" cy="298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6360"/>
              </a:lnSpc>
            </a:pPr>
            <a:r>
              <a:rPr lang="en-US" sz="12800" spc="-300" dirty="0">
                <a:solidFill>
                  <a:srgbClr val="191919"/>
                </a:solidFill>
                <a:latin typeface="Pretendard Bold" panose="020B0600000101010101" charset="-127"/>
                <a:ea typeface="Pretendard Bold" panose="020B0600000101010101" charset="-127"/>
              </a:rPr>
              <a:t>4</a:t>
            </a:r>
            <a:r>
              <a:rPr lang="ko-KR" altLang="en-US" sz="12800" spc="-300" dirty="0">
                <a:solidFill>
                  <a:srgbClr val="191919"/>
                </a:solidFill>
                <a:latin typeface="Pretendard Bold" panose="020B0600000101010101" charset="-127"/>
                <a:ea typeface="Pretendard Bold" panose="020B0600000101010101" charset="-127"/>
              </a:rPr>
              <a:t>조 화면구현</a:t>
            </a:r>
            <a:endParaRPr lang="en-US" sz="12800" i="0" u="none" strike="noStrike" spc="-300" dirty="0">
              <a:solidFill>
                <a:srgbClr val="19191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91700" y="7200900"/>
            <a:ext cx="59055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/>
            <a:r>
              <a:rPr lang="en-US" altLang="ko-KR" sz="2400" dirty="0" err="1">
                <a:latin typeface="Pretendard Light" panose="020B0600000101010101" charset="-127"/>
                <a:ea typeface="Pretendard Light" panose="020B0600000101010101" charset="-127"/>
              </a:rPr>
              <a:t>Header,main,footer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 : </a:t>
            </a:r>
            <a:r>
              <a:rPr lang="ko-KR" altLang="en-US" sz="2400" dirty="0" err="1">
                <a:latin typeface="Pretendard Light" panose="020B0600000101010101" charset="-127"/>
                <a:ea typeface="Pretendard Light" panose="020B0600000101010101" charset="-127"/>
              </a:rPr>
              <a:t>문수찬</a:t>
            </a:r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r"/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r"/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로그인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회원가입 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김민희</a:t>
            </a:r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r"/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r"/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게임 검색 페이지 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김준희</a:t>
            </a:r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r"/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algn="r"/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구매 상세 페이지 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: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이현정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58000" y="2578100"/>
            <a:ext cx="165100" cy="4089400"/>
          </a:xfrm>
          <a:prstGeom prst="rect">
            <a:avLst/>
          </a:prstGeom>
        </p:spPr>
      </p:pic>
      <p:pic>
        <p:nvPicPr>
          <p:cNvPr id="3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00000" y="2289150"/>
            <a:ext cx="165100" cy="4680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277600" y="2578100"/>
            <a:ext cx="165100" cy="410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4838700"/>
            <a:ext cx="165100" cy="505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684500" y="2578100"/>
            <a:ext cx="165100" cy="410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501650" y="1373932"/>
            <a:ext cx="17297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dirty="0">
                <a:latin typeface="Pretendard Bold" panose="020B0600000101010101" charset="-127"/>
                <a:ea typeface="Pretendard Bold" panose="020B0600000101010101" charset="-127"/>
              </a:rPr>
              <a:t>Header.html</a:t>
            </a:r>
            <a:r>
              <a:rPr lang="ko-KR" altLang="en-US" sz="72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반응형 </a:t>
            </a:r>
            <a:r>
              <a:rPr lang="ko-KR" altLang="en-US" sz="7200" dirty="0">
                <a:solidFill>
                  <a:schemeClr val="tx1">
                    <a:lumMod val="50000"/>
                    <a:lumOff val="50000"/>
                  </a:schemeClr>
                </a:solidFill>
                <a:ea typeface="Pretendard Bold"/>
              </a:rPr>
              <a:t>요소</a:t>
            </a:r>
            <a:endParaRPr lang="ko-KR" sz="72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a typeface="Pretendard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D70205-6E8F-494E-AD87-C8E111F8B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0620" y="2854130"/>
            <a:ext cx="8418430" cy="140037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9816CA-5164-4045-A609-EDC2612742D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04000" y="2854800"/>
            <a:ext cx="8420400" cy="1400400"/>
          </a:xfrm>
          <a:prstGeom prst="rect">
            <a:avLst/>
          </a:prstGeom>
        </p:spPr>
      </p:pic>
      <p:pic>
        <p:nvPicPr>
          <p:cNvPr id="34" name="Picture 3">
            <a:extLst>
              <a:ext uri="{FF2B5EF4-FFF2-40B4-BE49-F238E27FC236}">
                <a16:creationId xmlns:a16="http://schemas.microsoft.com/office/drawing/2014/main" id="{FF121F1F-6706-4524-9BF0-2B7AE6471EB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400450" y="2282800"/>
            <a:ext cx="165100" cy="4680000"/>
          </a:xfrm>
          <a:prstGeom prst="rect">
            <a:avLst/>
          </a:prstGeom>
        </p:spPr>
      </p:pic>
      <p:pic>
        <p:nvPicPr>
          <p:cNvPr id="35" name="Picture 3">
            <a:extLst>
              <a:ext uri="{FF2B5EF4-FFF2-40B4-BE49-F238E27FC236}">
                <a16:creationId xmlns:a16="http://schemas.microsoft.com/office/drawing/2014/main" id="{9E0A569D-1A32-4D07-8A1B-CD20FFF5759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560202" y="2282800"/>
            <a:ext cx="165100" cy="468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54CC31A-DA31-4FDC-9BC4-878973A51211}"/>
              </a:ext>
            </a:extLst>
          </p:cNvPr>
          <p:cNvSpPr txBox="1"/>
          <p:nvPr/>
        </p:nvSpPr>
        <p:spPr>
          <a:xfrm>
            <a:off x="501650" y="5015800"/>
            <a:ext cx="5791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Pretendard Bold" panose="020B0600000101010101" charset="-127"/>
                <a:ea typeface="Pretendard Bold" panose="020B0600000101010101" charset="-127"/>
              </a:rPr>
              <a:t>1260px </a:t>
            </a:r>
            <a:r>
              <a:rPr lang="ko-KR" altLang="en-US" sz="2300" dirty="0">
                <a:latin typeface="Pretendard Bold" panose="020B0600000101010101" charset="-127"/>
                <a:ea typeface="Pretendard Bold" panose="020B0600000101010101" charset="-127"/>
              </a:rPr>
              <a:t>반응형 처리</a:t>
            </a:r>
            <a:endParaRPr lang="en-US" altLang="ko-KR" sz="23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F73011-3D1E-4CCD-9C14-6BA89C049EBB}"/>
              </a:ext>
            </a:extLst>
          </p:cNvPr>
          <p:cNvSpPr txBox="1"/>
          <p:nvPr/>
        </p:nvSpPr>
        <p:spPr>
          <a:xfrm>
            <a:off x="609600" y="558786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Sign 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영역의 프로필 이미지를 삭제합니다</a:t>
            </a:r>
            <a:endParaRPr lang="en-US" altLang="ko-KR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15CB86-323A-4C8D-B6C1-B2A49613587C}"/>
              </a:ext>
            </a:extLst>
          </p:cNvPr>
          <p:cNvSpPr txBox="1"/>
          <p:nvPr/>
        </p:nvSpPr>
        <p:spPr>
          <a:xfrm>
            <a:off x="9448800" y="5015800"/>
            <a:ext cx="5791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Pretendard Bold" panose="020B0600000101010101" charset="-127"/>
                <a:ea typeface="Pretendard Bold" panose="020B0600000101010101" charset="-127"/>
              </a:rPr>
              <a:t>1120px </a:t>
            </a:r>
            <a:r>
              <a:rPr lang="ko-KR" altLang="en-US" sz="2300" dirty="0">
                <a:latin typeface="Pretendard Bold" panose="020B0600000101010101" charset="-127"/>
                <a:ea typeface="Pretendard Bold" panose="020B0600000101010101" charset="-127"/>
              </a:rPr>
              <a:t>반응형 처리</a:t>
            </a:r>
            <a:endParaRPr lang="en-US" altLang="ko-KR" sz="23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973E0E-AE9A-4170-991D-034187E3B4A1}"/>
              </a:ext>
            </a:extLst>
          </p:cNvPr>
          <p:cNvSpPr txBox="1"/>
          <p:nvPr/>
        </p:nvSpPr>
        <p:spPr>
          <a:xfrm>
            <a:off x="9525000" y="5587860"/>
            <a:ext cx="65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Sign 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영역에 햄버거 메뉴가 추가 됩니다</a:t>
            </a:r>
            <a:endParaRPr lang="en-US" altLang="ko-KR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기존 영역에 있는 요소들이 햄버거 메뉴에 추가됩니다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42AE5F36-A221-4911-AAC1-318525C708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35" y="6724229"/>
            <a:ext cx="1667517" cy="3156371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B242D9B1-A4BD-42DE-96A8-41ABCC273640}"/>
              </a:ext>
            </a:extLst>
          </p:cNvPr>
          <p:cNvSpPr/>
          <p:nvPr/>
        </p:nvSpPr>
        <p:spPr>
          <a:xfrm>
            <a:off x="10972800" y="6588968"/>
            <a:ext cx="864065" cy="963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660B9C6-1E9F-4523-B0D1-39E37808E83E}"/>
              </a:ext>
            </a:extLst>
          </p:cNvPr>
          <p:cNvCxnSpPr>
            <a:stCxn id="44" idx="3"/>
          </p:cNvCxnSpPr>
          <p:nvPr/>
        </p:nvCxnSpPr>
        <p:spPr>
          <a:xfrm flipV="1">
            <a:off x="11836865" y="7049894"/>
            <a:ext cx="6711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C5EB05E-26EB-475D-B365-9940F45B8B8F}"/>
              </a:ext>
            </a:extLst>
          </p:cNvPr>
          <p:cNvSpPr txBox="1"/>
          <p:nvPr/>
        </p:nvSpPr>
        <p:spPr>
          <a:xfrm>
            <a:off x="12507985" y="6865228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Pretendard Light" panose="020B0600000101010101" charset="-127"/>
                <a:ea typeface="Pretendard Light" panose="020B0600000101010101" charset="-127"/>
              </a:rPr>
              <a:t>호버시에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 색상이 변환됩니다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C3A602F-CB05-40CC-AF94-759995EA32D6}"/>
              </a:ext>
            </a:extLst>
          </p:cNvPr>
          <p:cNvSpPr/>
          <p:nvPr/>
        </p:nvSpPr>
        <p:spPr>
          <a:xfrm>
            <a:off x="9756396" y="9408237"/>
            <a:ext cx="2147581" cy="6478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AFDC6DA-4C00-4DDF-A329-80910D36FD4F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11903977" y="9732185"/>
            <a:ext cx="604008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D54A01-57D5-4AD2-8857-87A8F6B288AF}"/>
              </a:ext>
            </a:extLst>
          </p:cNvPr>
          <p:cNvSpPr txBox="1"/>
          <p:nvPr/>
        </p:nvSpPr>
        <p:spPr>
          <a:xfrm>
            <a:off x="12507985" y="9572823"/>
            <a:ext cx="224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Sign 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영역입니다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229D2F-6735-4A79-A499-A8E0240DF376}"/>
              </a:ext>
            </a:extLst>
          </p:cNvPr>
          <p:cNvSpPr/>
          <p:nvPr/>
        </p:nvSpPr>
        <p:spPr>
          <a:xfrm>
            <a:off x="9975235" y="7552204"/>
            <a:ext cx="1667517" cy="185603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BE566E7-0558-4675-8E35-0F8E6B8368A3}"/>
              </a:ext>
            </a:extLst>
          </p:cNvPr>
          <p:cNvCxnSpPr>
            <a:stCxn id="51" idx="3"/>
          </p:cNvCxnSpPr>
          <p:nvPr/>
        </p:nvCxnSpPr>
        <p:spPr>
          <a:xfrm flipV="1">
            <a:off x="11642752" y="8445001"/>
            <a:ext cx="7847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1EB6195-E636-4E2B-B4C9-69A717E982D7}"/>
              </a:ext>
            </a:extLst>
          </p:cNvPr>
          <p:cNvSpPr txBox="1"/>
          <p:nvPr/>
        </p:nvSpPr>
        <p:spPr>
          <a:xfrm>
            <a:off x="12427473" y="8260335"/>
            <a:ext cx="242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검색 영역입니다</a:t>
            </a:r>
          </a:p>
        </p:txBody>
      </p:sp>
    </p:spTree>
    <p:extLst>
      <p:ext uri="{BB962C8B-B14F-4D97-AF65-F5344CB8AC3E}">
        <p14:creationId xmlns:p14="http://schemas.microsoft.com/office/powerpoint/2010/main" val="1463871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3746500"/>
            <a:ext cx="165100" cy="280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7086600"/>
            <a:ext cx="1651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406400"/>
            <a:ext cx="1651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20600" y="-1803400"/>
            <a:ext cx="165100" cy="1057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20600" y="1536700"/>
            <a:ext cx="165100" cy="1057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407900" y="1765300"/>
            <a:ext cx="443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200" dirty="0">
                <a:solidFill>
                  <a:srgbClr val="191919"/>
                </a:solidFill>
                <a:latin typeface="Pretendard Bold"/>
                <a:ea typeface="Pretendard Bold"/>
              </a:rPr>
              <a:t>메인 슬라이더</a:t>
            </a:r>
            <a:endParaRPr lang="en-US" sz="2200" b="0" i="0" u="none" strike="noStrike" dirty="0">
              <a:solidFill>
                <a:srgbClr val="191919"/>
              </a:solidFill>
              <a:latin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407900" y="2451100"/>
            <a:ext cx="4914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할인율이 크거나 이벤트 중인 게임을 표시합니다</a:t>
            </a:r>
            <a:endParaRPr lang="en-US" sz="1800" b="0" i="0" u="none" strike="noStrike" dirty="0">
              <a:solidFill>
                <a:srgbClr val="19191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(Swiper.js </a:t>
            </a:r>
            <a:r>
              <a:rPr lang="ko-KR" altLang="en-US" sz="18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를</a:t>
            </a:r>
            <a:r>
              <a:rPr lang="en-US" altLang="ko-KR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활용하였습니다</a:t>
            </a:r>
            <a:r>
              <a:rPr lang="en-US" sz="18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 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6651" y="7112000"/>
            <a:ext cx="821197" cy="260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1583" y="3835400"/>
            <a:ext cx="2591333" cy="2603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4100" y="1111115"/>
            <a:ext cx="4686300" cy="147347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407900" y="5016500"/>
            <a:ext cx="4267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200" dirty="0">
                <a:solidFill>
                  <a:srgbClr val="191919"/>
                </a:solidFill>
                <a:latin typeface="Pretendard Bold"/>
                <a:ea typeface="Pretendard Bold"/>
              </a:rPr>
              <a:t>서브 슬라이더</a:t>
            </a:r>
            <a:endParaRPr lang="en-US" sz="2200" b="0" i="0" u="none" strike="noStrike" dirty="0">
              <a:solidFill>
                <a:srgbClr val="191919"/>
              </a:solidFill>
              <a:latin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407900" y="5702300"/>
            <a:ext cx="4648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8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카테고리별로 게임들을 표시합니다</a:t>
            </a:r>
            <a:endParaRPr lang="en-US" sz="1800" b="0" i="0" u="none" strike="noStrike" dirty="0">
              <a:solidFill>
                <a:srgbClr val="19191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407900" y="8331200"/>
            <a:ext cx="3886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200" dirty="0">
                <a:solidFill>
                  <a:srgbClr val="191919"/>
                </a:solidFill>
                <a:latin typeface="Pretendard Bold"/>
                <a:ea typeface="Pretendard Bold"/>
              </a:rPr>
              <a:t>게시판 영역</a:t>
            </a:r>
            <a:endParaRPr lang="en-US" sz="2200" b="0" i="0" u="none" strike="noStrike" dirty="0">
              <a:solidFill>
                <a:srgbClr val="191919"/>
              </a:solidFill>
              <a:latin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407900" y="9004300"/>
            <a:ext cx="4648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9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공지사항 및 이벤트를 표시합니다</a:t>
            </a:r>
            <a:endParaRPr lang="en-US" sz="1900" b="0" i="0" u="none" strike="noStrike" dirty="0">
              <a:solidFill>
                <a:srgbClr val="19191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07900" y="1270000"/>
            <a:ext cx="241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Bold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07900" y="4597400"/>
            <a:ext cx="241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Bold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07900" y="7835900"/>
            <a:ext cx="241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Bold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0300" y="863600"/>
            <a:ext cx="54356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5400" dirty="0">
                <a:latin typeface="Pretendard Bold" panose="020B0600000101010101" charset="-127"/>
                <a:ea typeface="Pretendard Bold" panose="020B0600000101010101" charset="-127"/>
              </a:rPr>
              <a:t>Main</a:t>
            </a:r>
            <a:r>
              <a:rPr lang="en-US" altLang="ko-KR" sz="5400">
                <a:latin typeface="Pretendard Bold" panose="020B0600000101010101" charset="-127"/>
                <a:ea typeface="Pretendard Bold" panose="020B0600000101010101" charset="-127"/>
              </a:rPr>
              <a:t>.html</a:t>
            </a:r>
            <a:endParaRPr lang="en-US" altLang="ko-KR" sz="54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5400" dirty="0">
                <a:latin typeface="Pretendard Bold" panose="020B0600000101010101" charset="-127"/>
                <a:ea typeface="Pretendard Bold" panose="020B0600000101010101" charset="-127"/>
              </a:rPr>
              <a:t>구성요소</a:t>
            </a:r>
            <a:endParaRPr lang="en-US" altLang="ko-KR" sz="54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0DC82D2-7844-409A-BE92-0259E26BC9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22" y="3746500"/>
            <a:ext cx="5399178" cy="513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24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406400"/>
            <a:ext cx="165100" cy="948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607300" y="7124700"/>
            <a:ext cx="443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191919"/>
              </a:solidFill>
              <a:latin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877800" y="1257300"/>
            <a:ext cx="4800600" cy="13729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1260px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 이하 반응형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3800" y="3721100"/>
            <a:ext cx="54356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dirty="0">
                <a:latin typeface="Pretendard Bold" panose="020B0600000101010101" charset="-127"/>
                <a:ea typeface="Pretendard Bold" panose="020B0600000101010101" charset="-127"/>
              </a:rPr>
              <a:t>Main.html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7200" b="0" i="0" u="none" strike="noStrike" dirty="0">
                <a:solidFill>
                  <a:srgbClr val="787878"/>
                </a:solidFill>
                <a:latin typeface="Pretendard Bold" panose="020B0600000101010101" charset="-127"/>
                <a:ea typeface="Pretendard Bold" panose="020B0600000101010101" charset="-127"/>
              </a:rPr>
              <a:t>반응형 요소</a:t>
            </a:r>
            <a:endParaRPr lang="ko-KR" sz="7200" b="0" i="0" u="none" strike="noStrike" dirty="0">
              <a:solidFill>
                <a:srgbClr val="787878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AD2AA7-A8D5-42D0-820A-C8CE91019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0405" y="406400"/>
            <a:ext cx="4535763" cy="9474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096C66-0928-4065-829D-54748A66F63F}"/>
              </a:ext>
            </a:extLst>
          </p:cNvPr>
          <p:cNvSpPr txBox="1"/>
          <p:nvPr/>
        </p:nvSpPr>
        <p:spPr>
          <a:xfrm>
            <a:off x="12877800" y="27051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게시판 영역을 메인 슬라이더 아래에 배치합니다</a:t>
            </a:r>
          </a:p>
        </p:txBody>
      </p:sp>
    </p:spTree>
    <p:extLst>
      <p:ext uri="{BB962C8B-B14F-4D97-AF65-F5344CB8AC3E}">
        <p14:creationId xmlns:p14="http://schemas.microsoft.com/office/powerpoint/2010/main" val="18913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68400" y="-4019850"/>
            <a:ext cx="165100" cy="1729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546600" y="1373932"/>
            <a:ext cx="8928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dirty="0">
                <a:latin typeface="Pretendard Bold" panose="020B0600000101010101" charset="-127"/>
                <a:ea typeface="Pretendard Bold" panose="020B0600000101010101" charset="-127"/>
              </a:rPr>
              <a:t>Footer.html</a:t>
            </a:r>
            <a:r>
              <a:rPr lang="ko-KR" altLang="en-US" sz="72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7200" dirty="0">
                <a:solidFill>
                  <a:srgbClr val="787878"/>
                </a:solidFill>
                <a:ea typeface="Pretendard Bold"/>
              </a:rPr>
              <a:t>구성요소</a:t>
            </a:r>
            <a:endParaRPr lang="ko-KR" sz="7200" b="0" i="0" u="none" strike="noStrike" dirty="0">
              <a:solidFill>
                <a:srgbClr val="787878"/>
              </a:solidFill>
              <a:ea typeface="Pretendard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D70205-6E8F-494E-AD87-C8E111F8B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600" y="3136299"/>
            <a:ext cx="17335500" cy="8394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322760-8499-429F-ABC7-BAF1285BE5D7}"/>
              </a:ext>
            </a:extLst>
          </p:cNvPr>
          <p:cNvSpPr txBox="1"/>
          <p:nvPr/>
        </p:nvSpPr>
        <p:spPr>
          <a:xfrm>
            <a:off x="1219200" y="5676900"/>
            <a:ext cx="967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1.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메인 영역의 높이에 맞춰서 하단에 고정합니다</a:t>
            </a:r>
            <a:endParaRPr lang="en-US" altLang="ko-KR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   (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최소값 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100vh)</a:t>
            </a:r>
          </a:p>
          <a:p>
            <a:endParaRPr lang="en-US" altLang="ko-KR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2. 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텍스트에 </a:t>
            </a:r>
            <a:r>
              <a:rPr lang="ko-KR" altLang="en-US" dirty="0" err="1">
                <a:latin typeface="Pretendard Light" panose="020B0600000101010101" charset="-127"/>
                <a:ea typeface="Pretendard Light" panose="020B0600000101010101" charset="-127"/>
              </a:rPr>
              <a:t>호버를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 하면 색상이 바뀝니다</a:t>
            </a:r>
            <a:endParaRPr lang="en-US" altLang="ko-KR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endParaRPr lang="ko-KR" altLang="en-US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E8ED0B3-CA12-4098-9AF8-180C7AE8C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7154228"/>
            <a:ext cx="2094565" cy="109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44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67700" y="-2565400"/>
            <a:ext cx="190500" cy="15417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-2070100"/>
            <a:ext cx="190500" cy="701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5359400"/>
            <a:ext cx="190500" cy="701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932400" y="3556000"/>
            <a:ext cx="190500" cy="3175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6299" y="1320800"/>
            <a:ext cx="15278099" cy="298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6360"/>
              </a:lnSpc>
            </a:pPr>
            <a:r>
              <a:rPr lang="ko-KR" altLang="en-US" sz="12800" i="0" u="none" strike="noStrike" spc="-300" dirty="0">
                <a:solidFill>
                  <a:srgbClr val="191919"/>
                </a:solidFill>
                <a:latin typeface="Pretendard Bold" panose="020B0600000101010101" charset="-127"/>
                <a:ea typeface="Pretendard Bold" panose="020B0600000101010101" charset="-127"/>
              </a:rPr>
              <a:t>로그인</a:t>
            </a:r>
            <a:r>
              <a:rPr lang="en-US" altLang="ko-KR" sz="12800" i="0" u="none" strike="noStrike" spc="-300" dirty="0">
                <a:solidFill>
                  <a:srgbClr val="191919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2800" i="0" u="none" strike="noStrike" spc="-300" dirty="0">
                <a:solidFill>
                  <a:srgbClr val="191919"/>
                </a:solidFill>
                <a:latin typeface="Pretendard Bold" panose="020B0600000101010101" charset="-127"/>
                <a:ea typeface="Pretendard Bold" panose="020B0600000101010101" charset="-127"/>
              </a:rPr>
              <a:t>회원가입</a:t>
            </a:r>
            <a:endParaRPr lang="en-US" sz="12800" i="0" u="none" strike="noStrike" spc="-300" dirty="0">
              <a:solidFill>
                <a:srgbClr val="19191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91700" y="7200900"/>
            <a:ext cx="59055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/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담당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 :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김민희</a:t>
            </a:r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24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7086600"/>
            <a:ext cx="1651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406400"/>
            <a:ext cx="165100" cy="947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10559" y="2876550"/>
            <a:ext cx="5969000" cy="400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7200" dirty="0">
                <a:latin typeface="Pretendard Bold" panose="020B0600000101010101" charset="-127"/>
                <a:ea typeface="Pretendard Bold" panose="020B0600000101010101" charset="-127"/>
              </a:rPr>
              <a:t>로그인 페이지</a:t>
            </a:r>
            <a:endParaRPr lang="en-US" altLang="ko-KR" sz="72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3" name="내용 개체 틀 4">
            <a:extLst>
              <a:ext uri="{FF2B5EF4-FFF2-40B4-BE49-F238E27FC236}">
                <a16:creationId xmlns:a16="http://schemas.microsoft.com/office/drawing/2014/main" id="{A0EDC8F6-7CF7-4A89-A403-97488385C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142" y="525462"/>
            <a:ext cx="10526058" cy="93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53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7600" y="406400"/>
            <a:ext cx="165100" cy="948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347700" y="-419100"/>
            <a:ext cx="165100" cy="810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87900" y="-419100"/>
            <a:ext cx="165100" cy="810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3911600"/>
            <a:ext cx="165100" cy="5969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12800" y="558800"/>
            <a:ext cx="1295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500" b="0" i="0" u="none" strike="noStrike" spc="100">
                <a:solidFill>
                  <a:srgbClr val="787878"/>
                </a:solidFill>
                <a:latin typeface="Pretendard SemiBold"/>
              </a:rPr>
              <a:t>(4)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32100" y="571500"/>
            <a:ext cx="1930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1400" b="0" i="0" u="none" strike="noStrike" spc="100">
                <a:solidFill>
                  <a:srgbClr val="787878"/>
                </a:solidFill>
                <a:latin typeface="Pretendard SemiBold"/>
              </a:rPr>
              <a:t>MIRI COMPANY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593" y="8636391"/>
            <a:ext cx="74549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593" y="9385691"/>
            <a:ext cx="74549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11293" y="8369691"/>
            <a:ext cx="15240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1" i="0" u="none" strike="noStrike" dirty="0">
                <a:solidFill>
                  <a:srgbClr val="19191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endParaRPr lang="en-US" sz="2000" b="1" i="0" u="none" strike="noStrike" dirty="0">
              <a:solidFill>
                <a:srgbClr val="191919"/>
              </a:solidFill>
              <a:latin typeface="Pretendard Bold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000" b="1" dirty="0">
                <a:solidFill>
                  <a:srgbClr val="191919"/>
                </a:solidFill>
                <a:latin typeface="Pretendard Bold"/>
              </a:rPr>
              <a:t>검사 결과</a:t>
            </a:r>
            <a:r>
              <a:rPr lang="en-US" sz="2000" b="1" i="0" u="none" strike="noStrike" dirty="0">
                <a:solidFill>
                  <a:srgbClr val="191919"/>
                </a:solidFill>
                <a:latin typeface="Pretendard Bold"/>
              </a:rPr>
              <a:t> 
</a:t>
            </a:r>
          </a:p>
          <a:p>
            <a:pPr lvl="0" algn="ctr">
              <a:lnSpc>
                <a:spcPct val="116199"/>
              </a:lnSpc>
            </a:pPr>
            <a:endParaRPr lang="en-US" sz="2000" b="1" i="0" u="none" strike="noStrike" dirty="0">
              <a:solidFill>
                <a:srgbClr val="191919"/>
              </a:solidFill>
              <a:latin typeface="Pretendard Bold"/>
            </a:endParaRPr>
          </a:p>
          <a:p>
            <a:pPr lvl="0" algn="ctr">
              <a:lnSpc>
                <a:spcPct val="116199"/>
              </a:lnSpc>
            </a:pPr>
            <a:endParaRPr lang="en-US" sz="2000" b="1" i="0" u="none" strike="noStrike" dirty="0">
              <a:solidFill>
                <a:srgbClr val="191919"/>
              </a:solidFill>
              <a:latin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82018" y="8458591"/>
            <a:ext cx="1524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en-US" sz="1800" b="0" i="0" u="none" strike="noStrike" dirty="0">
              <a:solidFill>
                <a:srgbClr val="191919"/>
              </a:solidFill>
              <a:latin typeface="Pretendard Light"/>
            </a:endParaRPr>
          </a:p>
          <a:p>
            <a:pPr lvl="0" algn="l">
              <a:lnSpc>
                <a:spcPct val="132800"/>
              </a:lnSpc>
            </a:pPr>
            <a:endParaRPr lang="en-US" sz="1800" b="0" i="0" u="none" strike="noStrike" dirty="0">
              <a:solidFill>
                <a:srgbClr val="191919"/>
              </a:solidFill>
              <a:latin typeface="Pretendard Light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dirty="0">
                <a:solidFill>
                  <a:srgbClr val="191919"/>
                </a:solidFill>
                <a:latin typeface="Pretendard Light"/>
              </a:rPr>
              <a:t>오류 없음</a:t>
            </a:r>
            <a:r>
              <a:rPr lang="en-US" sz="1800" b="0" i="0" u="none" strike="noStrike" dirty="0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32800"/>
              </a:lnSpc>
            </a:pPr>
            <a:endParaRPr lang="en-US" sz="1800" b="0" i="0" u="none" strike="noStrike" dirty="0">
              <a:solidFill>
                <a:srgbClr val="191919"/>
              </a:solidFill>
              <a:latin typeface="Pretendard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940300" y="1600200"/>
            <a:ext cx="8420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dirty="0">
                <a:solidFill>
                  <a:srgbClr val="191919"/>
                </a:solidFill>
                <a:ea typeface="Pretendard Bold"/>
              </a:rPr>
              <a:t>HTML/CSS </a:t>
            </a:r>
            <a:r>
              <a:rPr lang="ko-KR" altLang="en-US" sz="7200" dirty="0">
                <a:solidFill>
                  <a:srgbClr val="191919"/>
                </a:solidFill>
                <a:ea typeface="Pretendard Bold"/>
              </a:rPr>
              <a:t>검사</a:t>
            </a:r>
            <a:endParaRPr lang="ko-KR" sz="7200" b="0" i="0" u="none" strike="noStrike" dirty="0">
              <a:solidFill>
                <a:srgbClr val="787878"/>
              </a:solidFill>
              <a:ea typeface="Pretendard Bold"/>
            </a:endParaRPr>
          </a:p>
        </p:txBody>
      </p:sp>
      <p:pic>
        <p:nvPicPr>
          <p:cNvPr id="22" name="내용 개체 틀 4">
            <a:extLst>
              <a:ext uri="{FF2B5EF4-FFF2-40B4-BE49-F238E27FC236}">
                <a16:creationId xmlns:a16="http://schemas.microsoft.com/office/drawing/2014/main" id="{CEA2FFDA-B80E-4ACB-AC4E-9FE68E58B0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" y="3870914"/>
            <a:ext cx="7537487" cy="4498777"/>
          </a:xfrm>
          <a:prstGeom prst="rect">
            <a:avLst/>
          </a:prstGeom>
        </p:spPr>
      </p:pic>
      <p:pic>
        <p:nvPicPr>
          <p:cNvPr id="24" name="Picture 11">
            <a:extLst>
              <a:ext uri="{FF2B5EF4-FFF2-40B4-BE49-F238E27FC236}">
                <a16:creationId xmlns:a16="http://schemas.microsoft.com/office/drawing/2014/main" id="{B800625A-3FE2-4DCA-A7C9-7E0A00E26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4243" y="8630415"/>
            <a:ext cx="7454900" cy="12700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039FA9F9-358E-4BA5-B46A-1F1EFB42C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4243" y="9379715"/>
            <a:ext cx="7454900" cy="12700"/>
          </a:xfrm>
          <a:prstGeom prst="rect">
            <a:avLst/>
          </a:prstGeom>
        </p:spPr>
      </p:pic>
      <p:sp>
        <p:nvSpPr>
          <p:cNvPr id="26" name="TextBox 19">
            <a:extLst>
              <a:ext uri="{FF2B5EF4-FFF2-40B4-BE49-F238E27FC236}">
                <a16:creationId xmlns:a16="http://schemas.microsoft.com/office/drawing/2014/main" id="{4DF05A21-794D-42E7-AC00-77CC408F6CC1}"/>
              </a:ext>
            </a:extLst>
          </p:cNvPr>
          <p:cNvSpPr txBox="1"/>
          <p:nvPr/>
        </p:nvSpPr>
        <p:spPr>
          <a:xfrm>
            <a:off x="11584668" y="8452615"/>
            <a:ext cx="1524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en-US" sz="1800" b="0" i="0" u="none" strike="noStrike" dirty="0">
              <a:solidFill>
                <a:srgbClr val="191919"/>
              </a:solidFill>
              <a:latin typeface="Pretendard Light"/>
            </a:endParaRPr>
          </a:p>
          <a:p>
            <a:pPr lvl="0" algn="l">
              <a:lnSpc>
                <a:spcPct val="132800"/>
              </a:lnSpc>
            </a:pPr>
            <a:endParaRPr lang="en-US" sz="1800" b="0" i="0" u="none" strike="noStrike" dirty="0">
              <a:solidFill>
                <a:srgbClr val="191919"/>
              </a:solidFill>
              <a:latin typeface="Pretendard Light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dirty="0">
                <a:solidFill>
                  <a:srgbClr val="191919"/>
                </a:solidFill>
                <a:latin typeface="Pretendard Light"/>
              </a:rPr>
              <a:t>오류 없음</a:t>
            </a:r>
            <a:r>
              <a:rPr lang="en-US" sz="1800" b="0" i="0" u="none" strike="noStrike" dirty="0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32800"/>
              </a:lnSpc>
            </a:pPr>
            <a:endParaRPr lang="en-US" sz="1800" b="0" i="0" u="none" strike="noStrike" dirty="0">
              <a:solidFill>
                <a:srgbClr val="191919"/>
              </a:solidFill>
              <a:latin typeface="Pretendard Light"/>
            </a:endParaRPr>
          </a:p>
        </p:txBody>
      </p:sp>
      <p:pic>
        <p:nvPicPr>
          <p:cNvPr id="28" name="내용 개체 틀 4">
            <a:extLst>
              <a:ext uri="{FF2B5EF4-FFF2-40B4-BE49-F238E27FC236}">
                <a16:creationId xmlns:a16="http://schemas.microsoft.com/office/drawing/2014/main" id="{ED0799A5-8C76-47BE-9C3F-65D3EDE17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061" y="3818682"/>
            <a:ext cx="7472082" cy="4545033"/>
          </a:xfrm>
          <a:prstGeom prst="rect">
            <a:avLst/>
          </a:prstGeom>
        </p:spPr>
      </p:pic>
      <p:sp>
        <p:nvSpPr>
          <p:cNvPr id="29" name="TextBox 17">
            <a:extLst>
              <a:ext uri="{FF2B5EF4-FFF2-40B4-BE49-F238E27FC236}">
                <a16:creationId xmlns:a16="http://schemas.microsoft.com/office/drawing/2014/main" id="{547D3DF6-DC53-45DC-BF43-E6E23468E856}"/>
              </a:ext>
            </a:extLst>
          </p:cNvPr>
          <p:cNvSpPr txBox="1"/>
          <p:nvPr/>
        </p:nvSpPr>
        <p:spPr>
          <a:xfrm>
            <a:off x="9811440" y="8363715"/>
            <a:ext cx="15240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1" i="0" u="none" strike="noStrike" dirty="0">
                <a:solidFill>
                  <a:srgbClr val="19191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endParaRPr lang="en-US" sz="2000" b="1" i="0" u="none" strike="noStrike" dirty="0">
              <a:solidFill>
                <a:srgbClr val="191919"/>
              </a:solidFill>
              <a:latin typeface="Pretendard Bold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000" b="1" dirty="0">
                <a:solidFill>
                  <a:srgbClr val="191919"/>
                </a:solidFill>
                <a:latin typeface="Pretendard Bold"/>
              </a:rPr>
              <a:t>검사 결과</a:t>
            </a:r>
            <a:r>
              <a:rPr lang="en-US" sz="2000" b="1" i="0" u="none" strike="noStrike" dirty="0">
                <a:solidFill>
                  <a:srgbClr val="191919"/>
                </a:solidFill>
                <a:latin typeface="Pretendard Bold"/>
              </a:rPr>
              <a:t> 
</a:t>
            </a:r>
          </a:p>
          <a:p>
            <a:pPr lvl="0" algn="ctr">
              <a:lnSpc>
                <a:spcPct val="116199"/>
              </a:lnSpc>
            </a:pPr>
            <a:endParaRPr lang="en-US" sz="2000" b="1" i="0" u="none" strike="noStrike" dirty="0">
              <a:solidFill>
                <a:srgbClr val="191919"/>
              </a:solidFill>
              <a:latin typeface="Pretendard Bold"/>
            </a:endParaRPr>
          </a:p>
          <a:p>
            <a:pPr lvl="0" algn="ctr">
              <a:lnSpc>
                <a:spcPct val="116199"/>
              </a:lnSpc>
            </a:pPr>
            <a:endParaRPr lang="en-US" sz="2000" b="1" i="0" u="none" strike="noStrike" dirty="0">
              <a:solidFill>
                <a:srgbClr val="191919"/>
              </a:solidFill>
              <a:latin typeface="Pretendard 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8D08A88-56DC-4DC7-8D4A-D3051AD60B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912" y="3740843"/>
            <a:ext cx="7446676" cy="450624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CD1940E-6EA1-472C-8A4E-5FCD26384F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569" y="3729000"/>
            <a:ext cx="7396425" cy="450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99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7600" y="406400"/>
            <a:ext cx="165100" cy="9486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12800" y="558800"/>
            <a:ext cx="1295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500" b="0" i="0" u="none" strike="noStrike" spc="100">
                <a:solidFill>
                  <a:srgbClr val="787878"/>
                </a:solidFill>
                <a:latin typeface="Pretendard SemiBold"/>
              </a:rPr>
              <a:t>(4)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32100" y="571500"/>
            <a:ext cx="1930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1400" b="0" i="0" u="none" strike="noStrike" spc="100">
                <a:solidFill>
                  <a:srgbClr val="787878"/>
                </a:solidFill>
                <a:latin typeface="Pretendard SemiBold"/>
              </a:rPr>
              <a:t>MIRI COMPANY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933950" y="571500"/>
            <a:ext cx="8420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191919"/>
                </a:solidFill>
                <a:ea typeface="Pretendard Bold"/>
              </a:rPr>
              <a:t>모듈 설명</a:t>
            </a:r>
            <a:endParaRPr lang="ko-KR" sz="7200" b="0" i="0" u="none" strike="noStrike" dirty="0">
              <a:solidFill>
                <a:srgbClr val="787878"/>
              </a:solidFill>
              <a:ea typeface="Pretendard Bold"/>
            </a:endParaRPr>
          </a:p>
        </p:txBody>
      </p:sp>
      <p:pic>
        <p:nvPicPr>
          <p:cNvPr id="23" name="내용 개체 틀 4">
            <a:extLst>
              <a:ext uri="{FF2B5EF4-FFF2-40B4-BE49-F238E27FC236}">
                <a16:creationId xmlns:a16="http://schemas.microsoft.com/office/drawing/2014/main" id="{BAE82EC0-262B-41B5-87F4-FBEECE7144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" t="20314" r="2780" b="27277"/>
          <a:stretch/>
        </p:blipFill>
        <p:spPr>
          <a:xfrm>
            <a:off x="1988190" y="2201898"/>
            <a:ext cx="13136400" cy="3771479"/>
          </a:xfrm>
          <a:prstGeom prst="rect">
            <a:avLst/>
          </a:prstGeom>
        </p:spPr>
      </p:pic>
      <p:sp>
        <p:nvSpPr>
          <p:cNvPr id="27" name="말풍선: 타원형 26">
            <a:extLst>
              <a:ext uri="{FF2B5EF4-FFF2-40B4-BE49-F238E27FC236}">
                <a16:creationId xmlns:a16="http://schemas.microsoft.com/office/drawing/2014/main" id="{C07F7139-0DB8-4658-8D6C-EC96BCCF5D17}"/>
              </a:ext>
            </a:extLst>
          </p:cNvPr>
          <p:cNvSpPr/>
          <p:nvPr/>
        </p:nvSpPr>
        <p:spPr>
          <a:xfrm>
            <a:off x="868217" y="6218482"/>
            <a:ext cx="1870288" cy="1168615"/>
          </a:xfrm>
          <a:prstGeom prst="wedgeEllipseCallout">
            <a:avLst>
              <a:gd name="adj1" fmla="val 32662"/>
              <a:gd name="adj2" fmla="val -18687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비밀번호 찾는 링크로 이동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버튼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말풍선: 타원형 31">
            <a:extLst>
              <a:ext uri="{FF2B5EF4-FFF2-40B4-BE49-F238E27FC236}">
                <a16:creationId xmlns:a16="http://schemas.microsoft.com/office/drawing/2014/main" id="{D25D187E-2426-428F-B9F1-FBC8610FCB23}"/>
              </a:ext>
            </a:extLst>
          </p:cNvPr>
          <p:cNvSpPr/>
          <p:nvPr/>
        </p:nvSpPr>
        <p:spPr>
          <a:xfrm>
            <a:off x="15163509" y="2690356"/>
            <a:ext cx="2272602" cy="1230772"/>
          </a:xfrm>
          <a:prstGeom prst="wedgeEllipseCallout">
            <a:avLst>
              <a:gd name="adj1" fmla="val -62046"/>
              <a:gd name="adj2" fmla="val 1060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계정 입력 칸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이메일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비밀번호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230AF56-1D58-4579-83CA-A210D4D7DF20}"/>
              </a:ext>
            </a:extLst>
          </p:cNvPr>
          <p:cNvSpPr/>
          <p:nvPr/>
        </p:nvSpPr>
        <p:spPr>
          <a:xfrm>
            <a:off x="2077266" y="4305300"/>
            <a:ext cx="2342334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7" name="말풍선: 타원형 36">
            <a:extLst>
              <a:ext uri="{FF2B5EF4-FFF2-40B4-BE49-F238E27FC236}">
                <a16:creationId xmlns:a16="http://schemas.microsoft.com/office/drawing/2014/main" id="{F35DB661-24CF-48BF-9312-A4EF05CF5BA5}"/>
              </a:ext>
            </a:extLst>
          </p:cNvPr>
          <p:cNvSpPr/>
          <p:nvPr/>
        </p:nvSpPr>
        <p:spPr>
          <a:xfrm>
            <a:off x="7864483" y="6385734"/>
            <a:ext cx="1870288" cy="834113"/>
          </a:xfrm>
          <a:prstGeom prst="wedgeEllipseCallout">
            <a:avLst>
              <a:gd name="adj1" fmla="val 116"/>
              <a:gd name="adj2" fmla="val -12563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로그인 성공 시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메인페이지로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이동 버튼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8" name="내용 개체 틀 4">
            <a:extLst>
              <a:ext uri="{FF2B5EF4-FFF2-40B4-BE49-F238E27FC236}">
                <a16:creationId xmlns:a16="http://schemas.microsoft.com/office/drawing/2014/main" id="{1AD796C9-A1E8-4F36-BEBF-D714816A5A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" t="80188" r="2388"/>
          <a:stretch/>
        </p:blipFill>
        <p:spPr>
          <a:xfrm>
            <a:off x="5171757" y="8466319"/>
            <a:ext cx="12156120" cy="1319332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3DB92F0-2790-46CB-AD85-C86CAE3C3F40}"/>
              </a:ext>
            </a:extLst>
          </p:cNvPr>
          <p:cNvCxnSpPr>
            <a:cxnSpLocks/>
          </p:cNvCxnSpPr>
          <p:nvPr/>
        </p:nvCxnSpPr>
        <p:spPr>
          <a:xfrm>
            <a:off x="8001000" y="7954471"/>
            <a:ext cx="0" cy="7393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05862FC-8274-45A8-842B-8754D23A6D31}"/>
              </a:ext>
            </a:extLst>
          </p:cNvPr>
          <p:cNvCxnSpPr>
            <a:cxnSpLocks/>
          </p:cNvCxnSpPr>
          <p:nvPr/>
        </p:nvCxnSpPr>
        <p:spPr>
          <a:xfrm flipV="1">
            <a:off x="8001000" y="7930070"/>
            <a:ext cx="6172200" cy="244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말풍선: 타원형 41">
            <a:extLst>
              <a:ext uri="{FF2B5EF4-FFF2-40B4-BE49-F238E27FC236}">
                <a16:creationId xmlns:a16="http://schemas.microsoft.com/office/drawing/2014/main" id="{9A4F044B-B06B-49EA-9CCA-CC92ACCFA6FC}"/>
              </a:ext>
            </a:extLst>
          </p:cNvPr>
          <p:cNvSpPr/>
          <p:nvPr/>
        </p:nvSpPr>
        <p:spPr>
          <a:xfrm>
            <a:off x="12163483" y="6460824"/>
            <a:ext cx="2679639" cy="1209437"/>
          </a:xfrm>
          <a:prstGeom prst="wedgeEllipseCallout">
            <a:avLst>
              <a:gd name="adj1" fmla="val -88731"/>
              <a:gd name="adj2" fmla="val 7406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타 계정 로그인 링크 이동 버튼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5CFFE3A-665E-416D-8102-0FD275124608}"/>
              </a:ext>
            </a:extLst>
          </p:cNvPr>
          <p:cNvSpPr/>
          <p:nvPr/>
        </p:nvSpPr>
        <p:spPr>
          <a:xfrm>
            <a:off x="5171757" y="9410700"/>
            <a:ext cx="2372043" cy="3593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4" name="말풍선: 타원형 43">
            <a:extLst>
              <a:ext uri="{FF2B5EF4-FFF2-40B4-BE49-F238E27FC236}">
                <a16:creationId xmlns:a16="http://schemas.microsoft.com/office/drawing/2014/main" id="{E4BB50E6-D5F4-4BB1-A81C-FB16B42674D8}"/>
              </a:ext>
            </a:extLst>
          </p:cNvPr>
          <p:cNvSpPr/>
          <p:nvPr/>
        </p:nvSpPr>
        <p:spPr>
          <a:xfrm>
            <a:off x="1207776" y="8944405"/>
            <a:ext cx="2907023" cy="948895"/>
          </a:xfrm>
          <a:prstGeom prst="wedgeEllipseCallout">
            <a:avLst>
              <a:gd name="adj1" fmla="val 86466"/>
              <a:gd name="adj2" fmla="val 1427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계정이 없다면 클릭 시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회원가입 페이지로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이동 버튼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18EC4E9-F24A-4299-804B-1F3D66B9AF8E}"/>
              </a:ext>
            </a:extLst>
          </p:cNvPr>
          <p:cNvCxnSpPr>
            <a:cxnSpLocks/>
          </p:cNvCxnSpPr>
          <p:nvPr/>
        </p:nvCxnSpPr>
        <p:spPr>
          <a:xfrm>
            <a:off x="14173200" y="7930070"/>
            <a:ext cx="0" cy="7393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13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7086600"/>
            <a:ext cx="1651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406400"/>
            <a:ext cx="165100" cy="947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10559" y="2876550"/>
            <a:ext cx="5969000" cy="400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7200" dirty="0">
                <a:latin typeface="Pretendard Bold" panose="020B0600000101010101" charset="-127"/>
                <a:ea typeface="Pretendard Bold" panose="020B0600000101010101" charset="-127"/>
              </a:rPr>
              <a:t>회원가입 페이지</a:t>
            </a:r>
            <a:endParaRPr lang="en-US" altLang="ko-KR" sz="72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D6B38E85-5DDB-47D3-A564-348A79368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141" y="393700"/>
            <a:ext cx="10602259" cy="94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7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7600" y="406400"/>
            <a:ext cx="165100" cy="948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347700" y="-419100"/>
            <a:ext cx="165100" cy="810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87900" y="-419100"/>
            <a:ext cx="165100" cy="810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3911600"/>
            <a:ext cx="165100" cy="5969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12800" y="558800"/>
            <a:ext cx="1295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500" b="0" i="0" u="none" strike="noStrike" spc="100">
                <a:solidFill>
                  <a:srgbClr val="787878"/>
                </a:solidFill>
                <a:latin typeface="Pretendard SemiBold"/>
              </a:rPr>
              <a:t>(4)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32100" y="571500"/>
            <a:ext cx="1930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1400" b="0" i="0" u="none" strike="noStrike" spc="100">
                <a:solidFill>
                  <a:srgbClr val="787878"/>
                </a:solidFill>
                <a:latin typeface="Pretendard SemiBold"/>
              </a:rPr>
              <a:t>MIRI COMPANY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593" y="8636391"/>
            <a:ext cx="74549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593" y="9385691"/>
            <a:ext cx="74549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11293" y="8369691"/>
            <a:ext cx="15240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1" i="0" u="none" strike="noStrike" dirty="0">
                <a:solidFill>
                  <a:srgbClr val="19191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endParaRPr lang="en-US" sz="2000" b="1" i="0" u="none" strike="noStrike" dirty="0">
              <a:solidFill>
                <a:srgbClr val="191919"/>
              </a:solidFill>
              <a:latin typeface="Pretendard Bold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000" b="1" dirty="0">
                <a:solidFill>
                  <a:srgbClr val="191919"/>
                </a:solidFill>
                <a:latin typeface="Pretendard Bold"/>
              </a:rPr>
              <a:t>검사 결과</a:t>
            </a:r>
            <a:r>
              <a:rPr lang="en-US" sz="2000" b="1" i="0" u="none" strike="noStrike" dirty="0">
                <a:solidFill>
                  <a:srgbClr val="191919"/>
                </a:solidFill>
                <a:latin typeface="Pretendard Bold"/>
              </a:rPr>
              <a:t> 
</a:t>
            </a:r>
          </a:p>
          <a:p>
            <a:pPr lvl="0" algn="ctr">
              <a:lnSpc>
                <a:spcPct val="116199"/>
              </a:lnSpc>
            </a:pPr>
            <a:endParaRPr lang="en-US" sz="2000" b="1" i="0" u="none" strike="noStrike" dirty="0">
              <a:solidFill>
                <a:srgbClr val="191919"/>
              </a:solidFill>
              <a:latin typeface="Pretendard Bold"/>
            </a:endParaRPr>
          </a:p>
          <a:p>
            <a:pPr lvl="0" algn="ctr">
              <a:lnSpc>
                <a:spcPct val="116199"/>
              </a:lnSpc>
            </a:pPr>
            <a:endParaRPr lang="en-US" sz="2000" b="1" i="0" u="none" strike="noStrike" dirty="0">
              <a:solidFill>
                <a:srgbClr val="191919"/>
              </a:solidFill>
              <a:latin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82018" y="8458591"/>
            <a:ext cx="1524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en-US" sz="1800" b="0" i="0" u="none" strike="noStrike" dirty="0">
              <a:solidFill>
                <a:srgbClr val="191919"/>
              </a:solidFill>
              <a:latin typeface="Pretendard Light"/>
            </a:endParaRPr>
          </a:p>
          <a:p>
            <a:pPr lvl="0" algn="l">
              <a:lnSpc>
                <a:spcPct val="132800"/>
              </a:lnSpc>
            </a:pPr>
            <a:endParaRPr lang="en-US" sz="1800" b="0" i="0" u="none" strike="noStrike" dirty="0">
              <a:solidFill>
                <a:srgbClr val="191919"/>
              </a:solidFill>
              <a:latin typeface="Pretendard Light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dirty="0">
                <a:solidFill>
                  <a:srgbClr val="191919"/>
                </a:solidFill>
                <a:latin typeface="Pretendard Light"/>
              </a:rPr>
              <a:t>오류 없음</a:t>
            </a:r>
            <a:r>
              <a:rPr lang="en-US" sz="1800" b="0" i="0" u="none" strike="noStrike" dirty="0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32800"/>
              </a:lnSpc>
            </a:pPr>
            <a:endParaRPr lang="en-US" sz="1800" b="0" i="0" u="none" strike="noStrike" dirty="0">
              <a:solidFill>
                <a:srgbClr val="191919"/>
              </a:solidFill>
              <a:latin typeface="Pretendard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940300" y="1600200"/>
            <a:ext cx="8420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dirty="0">
                <a:solidFill>
                  <a:srgbClr val="191919"/>
                </a:solidFill>
                <a:ea typeface="Pretendard Bold"/>
              </a:rPr>
              <a:t>HTML/CSS </a:t>
            </a:r>
            <a:r>
              <a:rPr lang="ko-KR" altLang="en-US" sz="7200" dirty="0">
                <a:solidFill>
                  <a:srgbClr val="191919"/>
                </a:solidFill>
                <a:ea typeface="Pretendard Bold"/>
              </a:rPr>
              <a:t>검사</a:t>
            </a:r>
            <a:endParaRPr lang="ko-KR" sz="7200" b="0" i="0" u="none" strike="noStrike" dirty="0">
              <a:solidFill>
                <a:srgbClr val="787878"/>
              </a:solidFill>
              <a:ea typeface="Pretendard Bold"/>
            </a:endParaRPr>
          </a:p>
        </p:txBody>
      </p:sp>
      <p:pic>
        <p:nvPicPr>
          <p:cNvPr id="22" name="내용 개체 틀 4">
            <a:extLst>
              <a:ext uri="{FF2B5EF4-FFF2-40B4-BE49-F238E27FC236}">
                <a16:creationId xmlns:a16="http://schemas.microsoft.com/office/drawing/2014/main" id="{CEA2FFDA-B80E-4ACB-AC4E-9FE68E58B0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06" y="3870914"/>
            <a:ext cx="7537487" cy="4498777"/>
          </a:xfrm>
          <a:prstGeom prst="rect">
            <a:avLst/>
          </a:prstGeom>
        </p:spPr>
      </p:pic>
      <p:pic>
        <p:nvPicPr>
          <p:cNvPr id="24" name="Picture 11">
            <a:extLst>
              <a:ext uri="{FF2B5EF4-FFF2-40B4-BE49-F238E27FC236}">
                <a16:creationId xmlns:a16="http://schemas.microsoft.com/office/drawing/2014/main" id="{B800625A-3FE2-4DCA-A7C9-7E0A00E26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4243" y="8630415"/>
            <a:ext cx="7454900" cy="12700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039FA9F9-358E-4BA5-B46A-1F1EFB42C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4243" y="9379715"/>
            <a:ext cx="7454900" cy="12700"/>
          </a:xfrm>
          <a:prstGeom prst="rect">
            <a:avLst/>
          </a:prstGeom>
        </p:spPr>
      </p:pic>
      <p:sp>
        <p:nvSpPr>
          <p:cNvPr id="26" name="TextBox 19">
            <a:extLst>
              <a:ext uri="{FF2B5EF4-FFF2-40B4-BE49-F238E27FC236}">
                <a16:creationId xmlns:a16="http://schemas.microsoft.com/office/drawing/2014/main" id="{4DF05A21-794D-42E7-AC00-77CC408F6CC1}"/>
              </a:ext>
            </a:extLst>
          </p:cNvPr>
          <p:cNvSpPr txBox="1"/>
          <p:nvPr/>
        </p:nvSpPr>
        <p:spPr>
          <a:xfrm>
            <a:off x="11584668" y="8452615"/>
            <a:ext cx="1524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en-US" sz="1800" b="0" i="0" u="none" strike="noStrike" dirty="0">
              <a:solidFill>
                <a:srgbClr val="191919"/>
              </a:solidFill>
              <a:latin typeface="Pretendard Light"/>
            </a:endParaRPr>
          </a:p>
          <a:p>
            <a:pPr lvl="0" algn="l">
              <a:lnSpc>
                <a:spcPct val="132800"/>
              </a:lnSpc>
            </a:pPr>
            <a:endParaRPr lang="en-US" sz="1800" b="0" i="0" u="none" strike="noStrike" dirty="0">
              <a:solidFill>
                <a:srgbClr val="191919"/>
              </a:solidFill>
              <a:latin typeface="Pretendard Light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dirty="0">
                <a:solidFill>
                  <a:srgbClr val="191919"/>
                </a:solidFill>
                <a:latin typeface="Pretendard Light"/>
              </a:rPr>
              <a:t>오류 없음</a:t>
            </a:r>
            <a:r>
              <a:rPr lang="en-US" sz="1800" b="0" i="0" u="none" strike="noStrike" dirty="0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32800"/>
              </a:lnSpc>
            </a:pPr>
            <a:endParaRPr lang="en-US" sz="1800" b="0" i="0" u="none" strike="noStrike" dirty="0">
              <a:solidFill>
                <a:srgbClr val="191919"/>
              </a:solidFill>
              <a:latin typeface="Pretendard Light"/>
            </a:endParaRPr>
          </a:p>
        </p:txBody>
      </p:sp>
      <p:pic>
        <p:nvPicPr>
          <p:cNvPr id="28" name="내용 개체 틀 4">
            <a:extLst>
              <a:ext uri="{FF2B5EF4-FFF2-40B4-BE49-F238E27FC236}">
                <a16:creationId xmlns:a16="http://schemas.microsoft.com/office/drawing/2014/main" id="{ED0799A5-8C76-47BE-9C3F-65D3EDE17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061" y="3818682"/>
            <a:ext cx="7472082" cy="4545033"/>
          </a:xfrm>
          <a:prstGeom prst="rect">
            <a:avLst/>
          </a:prstGeom>
        </p:spPr>
      </p:pic>
      <p:sp>
        <p:nvSpPr>
          <p:cNvPr id="20" name="TextBox 17">
            <a:extLst>
              <a:ext uri="{FF2B5EF4-FFF2-40B4-BE49-F238E27FC236}">
                <a16:creationId xmlns:a16="http://schemas.microsoft.com/office/drawing/2014/main" id="{F0E7A3F4-6154-483D-B684-D779B139AD0E}"/>
              </a:ext>
            </a:extLst>
          </p:cNvPr>
          <p:cNvSpPr txBox="1"/>
          <p:nvPr/>
        </p:nvSpPr>
        <p:spPr>
          <a:xfrm>
            <a:off x="9848588" y="8344683"/>
            <a:ext cx="15240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1" i="0" u="none" strike="noStrike" dirty="0">
                <a:solidFill>
                  <a:srgbClr val="19191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endParaRPr lang="en-US" sz="2000" b="1" i="0" u="none" strike="noStrike" dirty="0">
              <a:solidFill>
                <a:srgbClr val="191919"/>
              </a:solidFill>
              <a:latin typeface="Pretendard Bold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000" b="1" dirty="0">
                <a:solidFill>
                  <a:srgbClr val="191919"/>
                </a:solidFill>
                <a:latin typeface="Pretendard Bold"/>
              </a:rPr>
              <a:t>검사 결과</a:t>
            </a:r>
            <a:r>
              <a:rPr lang="en-US" sz="2000" b="1" i="0" u="none" strike="noStrike" dirty="0">
                <a:solidFill>
                  <a:srgbClr val="191919"/>
                </a:solidFill>
                <a:latin typeface="Pretendard Bold"/>
              </a:rPr>
              <a:t> 
</a:t>
            </a:r>
          </a:p>
          <a:p>
            <a:pPr lvl="0" algn="ctr">
              <a:lnSpc>
                <a:spcPct val="116199"/>
              </a:lnSpc>
            </a:pPr>
            <a:endParaRPr lang="en-US" sz="2000" b="1" i="0" u="none" strike="noStrike" dirty="0">
              <a:solidFill>
                <a:srgbClr val="191919"/>
              </a:solidFill>
              <a:latin typeface="Pretendard Bold"/>
            </a:endParaRPr>
          </a:p>
          <a:p>
            <a:pPr lvl="0" algn="ctr">
              <a:lnSpc>
                <a:spcPct val="116199"/>
              </a:lnSpc>
            </a:pPr>
            <a:endParaRPr lang="en-US" sz="2000" b="1" i="0" u="none" strike="noStrike" dirty="0">
              <a:solidFill>
                <a:srgbClr val="191919"/>
              </a:solidFill>
              <a:latin typeface="Pretendard Bold"/>
            </a:endParaRPr>
          </a:p>
        </p:txBody>
      </p:sp>
      <p:pic>
        <p:nvPicPr>
          <p:cNvPr id="23" name="내용 개체 틀 4">
            <a:extLst>
              <a:ext uri="{FF2B5EF4-FFF2-40B4-BE49-F238E27FC236}">
                <a16:creationId xmlns:a16="http://schemas.microsoft.com/office/drawing/2014/main" id="{E8DA7AEB-C35A-40BB-8272-A1CCC927E7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57" y="3858719"/>
            <a:ext cx="7467600" cy="45938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3397A16-7037-41AB-8532-58598FC011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912" y="3740843"/>
            <a:ext cx="7446676" cy="45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38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67800" y="-4686300"/>
            <a:ext cx="165100" cy="1677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93700"/>
            <a:ext cx="165100" cy="312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898900"/>
            <a:ext cx="165100" cy="4762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9029700"/>
            <a:ext cx="1651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67800" y="444500"/>
            <a:ext cx="165100" cy="1677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900" y="393700"/>
            <a:ext cx="165100" cy="3124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4900" y="3886200"/>
            <a:ext cx="165100" cy="476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4900" y="9017000"/>
            <a:ext cx="165100" cy="85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00" y="5283200"/>
            <a:ext cx="48006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209800" y="4737100"/>
            <a:ext cx="3860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altLang="en-US" sz="2300" b="0" i="0" u="none" strike="noStrike" dirty="0">
                <a:solidFill>
                  <a:srgbClr val="191919"/>
                </a:solidFill>
                <a:ea typeface="Pretendard Bold"/>
              </a:rPr>
              <a:t>스타일가이드</a:t>
            </a:r>
            <a:endParaRPr lang="ko-KR" sz="2300" b="0" i="0" u="none" strike="noStrike" dirty="0">
              <a:solidFill>
                <a:srgbClr val="191919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08100" y="48006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SemiBold"/>
              </a:rPr>
              <a:t>(1)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09800" y="6743700"/>
            <a:ext cx="3860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altLang="en-US" sz="2300" b="0" i="0" u="none" strike="noStrike" dirty="0">
                <a:solidFill>
                  <a:srgbClr val="191919"/>
                </a:solidFill>
                <a:ea typeface="Pretendard Bold"/>
              </a:rPr>
              <a:t>게임 검색 </a:t>
            </a:r>
            <a:r>
              <a:rPr lang="ko-KR" altLang="en-US" sz="2300" dirty="0">
                <a:solidFill>
                  <a:srgbClr val="191919"/>
                </a:solidFill>
                <a:ea typeface="Pretendard Bold"/>
              </a:rPr>
              <a:t>페이지</a:t>
            </a:r>
            <a:endParaRPr lang="ko-KR" sz="2300" b="0" i="0" u="none" strike="noStrike" dirty="0">
              <a:solidFill>
                <a:srgbClr val="191919"/>
              </a:solidFill>
              <a:ea typeface="Pretendar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60500" y="7467600"/>
            <a:ext cx="461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altLang="en-US" sz="17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담당 김준희</a:t>
            </a:r>
            <a:endParaRPr lang="en-US" sz="1700" b="0" i="0" u="none" strike="noStrike" dirty="0">
              <a:solidFill>
                <a:srgbClr val="19191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00" y="7277100"/>
            <a:ext cx="48006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08100" y="68072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SemiBold"/>
              </a:rPr>
              <a:t>(4)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83500" y="4737100"/>
            <a:ext cx="3860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altLang="ko-KR" sz="2300" b="1" i="0" u="none" strike="noStrike" dirty="0">
                <a:solidFill>
                  <a:srgbClr val="191919"/>
                </a:solidFill>
                <a:ea typeface="Pretendard Bold"/>
              </a:rPr>
              <a:t>Header, Main, Footer</a:t>
            </a:r>
            <a:endParaRPr lang="ko-KR" sz="2300" b="1" i="0" u="none" strike="noStrike" dirty="0">
              <a:solidFill>
                <a:srgbClr val="191919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112000" y="5448300"/>
            <a:ext cx="443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altLang="en-US" sz="1700" dirty="0">
                <a:solidFill>
                  <a:srgbClr val="191919"/>
                </a:solidFill>
                <a:latin typeface="Pretendard Light"/>
                <a:ea typeface="Pretendard Light"/>
              </a:rPr>
              <a:t>담당 </a:t>
            </a:r>
            <a:r>
              <a:rPr lang="ko-KR" altLang="en-US" sz="1700" dirty="0" err="1">
                <a:solidFill>
                  <a:srgbClr val="191919"/>
                </a:solidFill>
                <a:latin typeface="Pretendard Light"/>
                <a:ea typeface="Pretendard Light"/>
              </a:rPr>
              <a:t>문수찬</a:t>
            </a:r>
            <a:endParaRPr lang="en-US" sz="1700" b="0" i="0" u="none" strike="noStrike" dirty="0">
              <a:solidFill>
                <a:srgbClr val="191919"/>
              </a:solidFill>
              <a:latin typeface="Pretendard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6400" y="5283200"/>
            <a:ext cx="48006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781800" y="48006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SemiBold"/>
              </a:rPr>
              <a:t>(2)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83500" y="6743700"/>
            <a:ext cx="3860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altLang="en-US" sz="2300" b="0" i="0" u="none" strike="noStrike" dirty="0">
                <a:solidFill>
                  <a:srgbClr val="191919"/>
                </a:solidFill>
                <a:ea typeface="Pretendard Bold"/>
              </a:rPr>
              <a:t>구매 상세 페이지</a:t>
            </a:r>
            <a:endParaRPr lang="ko-KR" sz="2300" b="0" i="0" u="none" strike="noStrike" dirty="0">
              <a:solidFill>
                <a:srgbClr val="191919"/>
              </a:solidFill>
              <a:ea typeface="Pretendard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137400" y="7467600"/>
            <a:ext cx="4406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altLang="en-US" sz="1700" dirty="0">
                <a:solidFill>
                  <a:srgbClr val="191919"/>
                </a:solidFill>
                <a:latin typeface="Pretendard Light"/>
                <a:ea typeface="Pretendard Light"/>
              </a:rPr>
              <a:t>담당 이현정</a:t>
            </a:r>
            <a:endParaRPr lang="en-US" sz="1700" b="0" i="0" u="none" strike="noStrike" dirty="0">
              <a:solidFill>
                <a:srgbClr val="191919"/>
              </a:solidFill>
              <a:latin typeface="Pretendard Light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6400" y="7277100"/>
            <a:ext cx="4800600" cy="12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6781800" y="68072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SemiBold"/>
              </a:rPr>
              <a:t>(5)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69900" y="4737100"/>
            <a:ext cx="3860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altLang="en-US" sz="2300" b="0" i="0" u="none" strike="noStrike" dirty="0">
                <a:solidFill>
                  <a:srgbClr val="191919"/>
                </a:solidFill>
                <a:ea typeface="Pretendard Bold"/>
              </a:rPr>
              <a:t>로그인</a:t>
            </a:r>
            <a:r>
              <a:rPr lang="en-US" altLang="ko-KR" sz="2300" b="0" i="0" u="none" strike="noStrike" dirty="0">
                <a:solidFill>
                  <a:srgbClr val="191919"/>
                </a:solidFill>
                <a:ea typeface="Pretendard Bold"/>
              </a:rPr>
              <a:t>, </a:t>
            </a:r>
            <a:r>
              <a:rPr lang="ko-KR" altLang="en-US" sz="2300" b="0" i="0" u="none" strike="noStrike" dirty="0">
                <a:solidFill>
                  <a:srgbClr val="191919"/>
                </a:solidFill>
                <a:ea typeface="Pretendard Bold"/>
              </a:rPr>
              <a:t>회원가입</a:t>
            </a:r>
            <a:endParaRPr lang="ko-KR" sz="2300" b="0" i="0" u="none" strike="noStrike" dirty="0">
              <a:solidFill>
                <a:srgbClr val="191919"/>
              </a:solidFill>
              <a:ea typeface="Pretendard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395200" y="5448300"/>
            <a:ext cx="4622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altLang="en-US" sz="17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담당 김민희</a:t>
            </a:r>
            <a:endParaRPr lang="en-US" sz="1700" b="0" i="0" u="none" strike="noStrike" dirty="0">
              <a:solidFill>
                <a:srgbClr val="19191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0100" y="5283200"/>
            <a:ext cx="4800600" cy="12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2255500" y="48006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SemiBold"/>
              </a:rPr>
              <a:t>(3)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448300" y="1346200"/>
            <a:ext cx="73787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9000" b="0" i="0" u="none" strike="noStrike" spc="-100" dirty="0">
                <a:solidFill>
                  <a:srgbClr val="191919"/>
                </a:solidFill>
                <a:latin typeface="Pretendard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7600" y="406400"/>
            <a:ext cx="165100" cy="9486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12800" y="558800"/>
            <a:ext cx="1295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500" b="0" i="0" u="none" strike="noStrike" spc="100">
                <a:solidFill>
                  <a:srgbClr val="787878"/>
                </a:solidFill>
                <a:latin typeface="Pretendard SemiBold"/>
              </a:rPr>
              <a:t>(4)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32100" y="571500"/>
            <a:ext cx="1930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1400" b="0" i="0" u="none" strike="noStrike" spc="100">
                <a:solidFill>
                  <a:srgbClr val="787878"/>
                </a:solidFill>
                <a:latin typeface="Pretendard SemiBold"/>
              </a:rPr>
              <a:t>MIRI COMPANY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933950" y="571500"/>
            <a:ext cx="8420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dirty="0">
                <a:solidFill>
                  <a:srgbClr val="191919"/>
                </a:solidFill>
                <a:ea typeface="Pretendard Bold"/>
              </a:rPr>
              <a:t>모듈 설명</a:t>
            </a:r>
            <a:endParaRPr lang="ko-KR" sz="7200" b="0" i="0" u="none" strike="noStrike" dirty="0">
              <a:solidFill>
                <a:srgbClr val="787878"/>
              </a:solidFill>
              <a:ea typeface="Pretendard Bold"/>
            </a:endParaRPr>
          </a:p>
        </p:txBody>
      </p:sp>
      <p:pic>
        <p:nvPicPr>
          <p:cNvPr id="19" name="내용 개체 틀 4">
            <a:extLst>
              <a:ext uri="{FF2B5EF4-FFF2-40B4-BE49-F238E27FC236}">
                <a16:creationId xmlns:a16="http://schemas.microsoft.com/office/drawing/2014/main" id="{0ABA74C4-F528-4B4B-B127-0BD878218C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t="17944" r="4927" b="21654"/>
          <a:stretch/>
        </p:blipFill>
        <p:spPr>
          <a:xfrm>
            <a:off x="4262129" y="2240105"/>
            <a:ext cx="9848850" cy="4579523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2634F06B-009A-48A1-9648-10983C1938C9}"/>
              </a:ext>
            </a:extLst>
          </p:cNvPr>
          <p:cNvSpPr/>
          <p:nvPr/>
        </p:nvSpPr>
        <p:spPr>
          <a:xfrm>
            <a:off x="3732317" y="2167914"/>
            <a:ext cx="11202883" cy="38899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C4EB9A7D-382B-4441-97B6-8F1873FBF4AA}"/>
              </a:ext>
            </a:extLst>
          </p:cNvPr>
          <p:cNvSpPr/>
          <p:nvPr/>
        </p:nvSpPr>
        <p:spPr>
          <a:xfrm>
            <a:off x="812248" y="2093332"/>
            <a:ext cx="3238939" cy="1499853"/>
          </a:xfrm>
          <a:prstGeom prst="wedgeEllipseCallout">
            <a:avLst>
              <a:gd name="adj1" fmla="val 52056"/>
              <a:gd name="adj2" fmla="val 3398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회원정보 입력 칸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이름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이메일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비밀번호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비밀번호 확인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15010D5-0B6C-4973-A5AC-27C1B92A902D}"/>
              </a:ext>
            </a:extLst>
          </p:cNvPr>
          <p:cNvSpPr/>
          <p:nvPr/>
        </p:nvSpPr>
        <p:spPr>
          <a:xfrm>
            <a:off x="9153423" y="3208516"/>
            <a:ext cx="4872447" cy="791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5" name="말풍선: 타원형 24">
            <a:extLst>
              <a:ext uri="{FF2B5EF4-FFF2-40B4-BE49-F238E27FC236}">
                <a16:creationId xmlns:a16="http://schemas.microsoft.com/office/drawing/2014/main" id="{A24D5451-D19E-4A87-8B27-C69277543F03}"/>
              </a:ext>
            </a:extLst>
          </p:cNvPr>
          <p:cNvSpPr/>
          <p:nvPr/>
        </p:nvSpPr>
        <p:spPr>
          <a:xfrm>
            <a:off x="14640791" y="2276655"/>
            <a:ext cx="2679639" cy="1477750"/>
          </a:xfrm>
          <a:prstGeom prst="wedgeEllipseCallout">
            <a:avLst>
              <a:gd name="adj1" fmla="val -75832"/>
              <a:gd name="adj2" fmla="val 3290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이메일 인증 번호 입력 칸 및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인증 확인 버튼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0DDD81C-54AE-46A4-962A-5096529DD20D}"/>
              </a:ext>
            </a:extLst>
          </p:cNvPr>
          <p:cNvSpPr/>
          <p:nvPr/>
        </p:nvSpPr>
        <p:spPr>
          <a:xfrm>
            <a:off x="4290437" y="4679449"/>
            <a:ext cx="3486354" cy="301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8" name="말풍선: 타원형 27">
            <a:extLst>
              <a:ext uri="{FF2B5EF4-FFF2-40B4-BE49-F238E27FC236}">
                <a16:creationId xmlns:a16="http://schemas.microsoft.com/office/drawing/2014/main" id="{1E948A31-5442-404C-915A-B81575934583}"/>
              </a:ext>
            </a:extLst>
          </p:cNvPr>
          <p:cNvSpPr/>
          <p:nvPr/>
        </p:nvSpPr>
        <p:spPr>
          <a:xfrm>
            <a:off x="750126" y="5334248"/>
            <a:ext cx="3301061" cy="945961"/>
          </a:xfrm>
          <a:prstGeom prst="wedgeEllipseCallout">
            <a:avLst>
              <a:gd name="adj1" fmla="val 63238"/>
              <a:gd name="adj2" fmla="val -9925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비밀번호 생성 및 입력 주의 안내 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문자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말풍선: 타원형 28">
            <a:extLst>
              <a:ext uri="{FF2B5EF4-FFF2-40B4-BE49-F238E27FC236}">
                <a16:creationId xmlns:a16="http://schemas.microsoft.com/office/drawing/2014/main" id="{5598E014-C582-4032-A978-7378C3099B29}"/>
              </a:ext>
            </a:extLst>
          </p:cNvPr>
          <p:cNvSpPr/>
          <p:nvPr/>
        </p:nvSpPr>
        <p:spPr>
          <a:xfrm>
            <a:off x="5626486" y="6866938"/>
            <a:ext cx="3301061" cy="1235757"/>
          </a:xfrm>
          <a:prstGeom prst="wedgeEllipseCallout">
            <a:avLst>
              <a:gd name="adj1" fmla="val 23789"/>
              <a:gd name="adj2" fmla="val -6263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가입 완료 시 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로그인 페이지로 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이동 버튼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0" name="내용 개체 틀 4">
            <a:extLst>
              <a:ext uri="{FF2B5EF4-FFF2-40B4-BE49-F238E27FC236}">
                <a16:creationId xmlns:a16="http://schemas.microsoft.com/office/drawing/2014/main" id="{C3842964-CC3B-45B9-B34A-E970460A4A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7" t="84260" r="4585" b="181"/>
          <a:stretch/>
        </p:blipFill>
        <p:spPr>
          <a:xfrm>
            <a:off x="7808881" y="8747581"/>
            <a:ext cx="9613722" cy="1145719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53E2FDFB-9C95-4F05-AB08-A84057116B79}"/>
              </a:ext>
            </a:extLst>
          </p:cNvPr>
          <p:cNvSpPr/>
          <p:nvPr/>
        </p:nvSpPr>
        <p:spPr>
          <a:xfrm>
            <a:off x="7808881" y="9434713"/>
            <a:ext cx="1944719" cy="3542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5" name="말풍선: 타원형 44">
            <a:extLst>
              <a:ext uri="{FF2B5EF4-FFF2-40B4-BE49-F238E27FC236}">
                <a16:creationId xmlns:a16="http://schemas.microsoft.com/office/drawing/2014/main" id="{6F55A5D6-8BDD-4D61-B8A8-A7C895D30669}"/>
              </a:ext>
            </a:extLst>
          </p:cNvPr>
          <p:cNvSpPr/>
          <p:nvPr/>
        </p:nvSpPr>
        <p:spPr>
          <a:xfrm>
            <a:off x="3188157" y="9033672"/>
            <a:ext cx="3970562" cy="1156350"/>
          </a:xfrm>
          <a:prstGeom prst="wedgeEllipseCallout">
            <a:avLst>
              <a:gd name="adj1" fmla="val 69431"/>
              <a:gd name="adj2" fmla="val 663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계정이 있다면 클릭 시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로그인 페이지로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이동 버튼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332B689-1AD7-4367-A00E-9FFE986513E5}"/>
              </a:ext>
            </a:extLst>
          </p:cNvPr>
          <p:cNvCxnSpPr>
            <a:cxnSpLocks/>
          </p:cNvCxnSpPr>
          <p:nvPr/>
        </p:nvCxnSpPr>
        <p:spPr>
          <a:xfrm>
            <a:off x="9770165" y="8047777"/>
            <a:ext cx="0" cy="7393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5923241-5F37-497A-B317-E7C24920FC44}"/>
              </a:ext>
            </a:extLst>
          </p:cNvPr>
          <p:cNvCxnSpPr>
            <a:cxnSpLocks/>
          </p:cNvCxnSpPr>
          <p:nvPr/>
        </p:nvCxnSpPr>
        <p:spPr>
          <a:xfrm flipV="1">
            <a:off x="9770165" y="8023376"/>
            <a:ext cx="6172200" cy="244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말풍선: 타원형 47">
            <a:extLst>
              <a:ext uri="{FF2B5EF4-FFF2-40B4-BE49-F238E27FC236}">
                <a16:creationId xmlns:a16="http://schemas.microsoft.com/office/drawing/2014/main" id="{029CD22A-14B2-4C3A-9236-61EBFEE0A20E}"/>
              </a:ext>
            </a:extLst>
          </p:cNvPr>
          <p:cNvSpPr/>
          <p:nvPr/>
        </p:nvSpPr>
        <p:spPr>
          <a:xfrm>
            <a:off x="13932648" y="6554130"/>
            <a:ext cx="2679639" cy="1209437"/>
          </a:xfrm>
          <a:prstGeom prst="wedgeEllipseCallout">
            <a:avLst>
              <a:gd name="adj1" fmla="val -88731"/>
              <a:gd name="adj2" fmla="val 7406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타 계정 로그인 링크 이동 버튼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4A36C66-98C9-4BF2-A641-624EBC2DE986}"/>
              </a:ext>
            </a:extLst>
          </p:cNvPr>
          <p:cNvCxnSpPr>
            <a:cxnSpLocks/>
          </p:cNvCxnSpPr>
          <p:nvPr/>
        </p:nvCxnSpPr>
        <p:spPr>
          <a:xfrm>
            <a:off x="15942365" y="8023376"/>
            <a:ext cx="0" cy="7393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012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67700" y="-2565400"/>
            <a:ext cx="190500" cy="15417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-2070100"/>
            <a:ext cx="190500" cy="701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5359400"/>
            <a:ext cx="190500" cy="701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932400" y="3556000"/>
            <a:ext cx="190500" cy="3175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6299" y="1320800"/>
            <a:ext cx="15278099" cy="298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6360"/>
              </a:lnSpc>
            </a:pPr>
            <a:r>
              <a:rPr lang="ko-KR" altLang="en-US" sz="12800" i="0" u="none" strike="noStrike" spc="-300" dirty="0">
                <a:solidFill>
                  <a:srgbClr val="191919"/>
                </a:solidFill>
                <a:latin typeface="Pretendard Bold" panose="020B0600000101010101" charset="-127"/>
                <a:ea typeface="Pretendard Bold" panose="020B0600000101010101" charset="-127"/>
              </a:rPr>
              <a:t>게임 검색 </a:t>
            </a:r>
            <a:r>
              <a:rPr lang="ko-KR" altLang="en-US" sz="12800" spc="-300" dirty="0">
                <a:solidFill>
                  <a:srgbClr val="191919"/>
                </a:solidFill>
                <a:latin typeface="Pretendard Bold" panose="020B0600000101010101" charset="-127"/>
                <a:ea typeface="Pretendard Bold" panose="020B0600000101010101" charset="-127"/>
              </a:rPr>
              <a:t>페이지</a:t>
            </a:r>
            <a:endParaRPr lang="en-US" sz="12800" i="0" u="none" strike="noStrike" spc="-300" dirty="0">
              <a:solidFill>
                <a:srgbClr val="19191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91700" y="7200900"/>
            <a:ext cx="59055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/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담당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 :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김준희</a:t>
            </a:r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001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406400"/>
            <a:ext cx="165100" cy="948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607300" y="7124700"/>
            <a:ext cx="443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191919"/>
              </a:solidFill>
              <a:latin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93800" y="3721100"/>
            <a:ext cx="54356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dirty="0">
                <a:latin typeface="Pretendard Bold" panose="020B0600000101010101" charset="-127"/>
                <a:ea typeface="Pretendard Bold" panose="020B0600000101010101" charset="-127"/>
              </a:rPr>
              <a:t>gameSearch.html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72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7200" dirty="0">
                <a:latin typeface="Pretendard Bold" panose="020B0600000101010101" charset="-127"/>
                <a:ea typeface="Pretendard Bold" panose="020B0600000101010101" charset="-127"/>
              </a:rPr>
              <a:t>표준 검사</a:t>
            </a:r>
            <a:endParaRPr lang="ko-KR" sz="7200" b="0" i="0" u="none" strike="noStrike" dirty="0">
              <a:solidFill>
                <a:srgbClr val="787878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6BFB22-8DE8-4298-9E5B-7FF987DAE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2616200"/>
            <a:ext cx="10883526" cy="4584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406400"/>
            <a:ext cx="165100" cy="948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607300" y="7124700"/>
            <a:ext cx="443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191919"/>
              </a:solidFill>
              <a:latin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93800" y="3721100"/>
            <a:ext cx="54356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dirty="0">
                <a:latin typeface="Pretendard Bold" panose="020B0600000101010101" charset="-127"/>
                <a:ea typeface="Pretendard Bold" panose="020B0600000101010101" charset="-127"/>
              </a:rPr>
              <a:t>gameSearch.css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72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7200" dirty="0">
                <a:latin typeface="Pretendard Bold" panose="020B0600000101010101" charset="-127"/>
                <a:ea typeface="Pretendard Bold" panose="020B0600000101010101" charset="-127"/>
              </a:rPr>
              <a:t>표준 검사</a:t>
            </a:r>
            <a:endParaRPr lang="ko-KR" sz="7200" b="0" i="0" u="none" strike="noStrike" dirty="0">
              <a:solidFill>
                <a:srgbClr val="787878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E329FD-ECB3-4524-980E-8E6FFFDE9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591" y="3319346"/>
            <a:ext cx="10391423" cy="36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06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406400"/>
            <a:ext cx="165100" cy="948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607300" y="7124700"/>
            <a:ext cx="443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191919"/>
              </a:solidFill>
              <a:latin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30300" y="3556000"/>
            <a:ext cx="5435600" cy="317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dirty="0" err="1">
                <a:latin typeface="Pretendard Bold" panose="020B0600000101010101" charset="-127"/>
                <a:ea typeface="Pretendard Bold" panose="020B0600000101010101" charset="-127"/>
              </a:rPr>
              <a:t>gameSearch</a:t>
            </a:r>
            <a:r>
              <a:rPr lang="ko-KR" altLang="en-US" sz="7200" dirty="0">
                <a:latin typeface="Pretendard Bold" panose="020B0600000101010101" charset="-127"/>
                <a:ea typeface="Pretendard Bold" panose="020B0600000101010101" charset="-127"/>
              </a:rPr>
              <a:t>메인 페이지</a:t>
            </a:r>
            <a:endParaRPr lang="ko-KR" sz="7200" b="0" i="0" u="none" strike="noStrike" dirty="0">
              <a:solidFill>
                <a:srgbClr val="787878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291FE6-30AF-40CF-A4F2-7D77CEAF5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24650"/>
            <a:ext cx="10800000" cy="74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06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58000" y="2578100"/>
            <a:ext cx="165100" cy="408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51100" y="2578100"/>
            <a:ext cx="165100" cy="410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277600" y="2578100"/>
            <a:ext cx="165100" cy="410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4838700"/>
            <a:ext cx="165100" cy="5054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4838700"/>
            <a:ext cx="165100" cy="505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684500" y="2578100"/>
            <a:ext cx="165100" cy="410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4700" y="4838700"/>
            <a:ext cx="165100" cy="504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673600" y="2133600"/>
            <a:ext cx="8928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Bold" panose="020B0600000101010101" charset="-127"/>
                <a:ea typeface="Pretendard Bold" panose="020B0600000101010101" charset="-127"/>
              </a:rPr>
              <a:t>Select</a:t>
            </a:r>
            <a:endParaRPr lang="ko-KR" sz="7200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9496000-E0F3-47BC-BDAE-843C11DC0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36" y="5448300"/>
            <a:ext cx="3651427" cy="360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6B9B44A-5F87-42E1-B682-101F3F345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4187" y="5448300"/>
            <a:ext cx="3272726" cy="360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39AE7E1-67CE-4829-B1E4-AE9E3A484C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7932" y="5448300"/>
            <a:ext cx="3464436" cy="360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72486F7-70A6-4F4E-B7B8-6E3BD24916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05285" y="5448300"/>
            <a:ext cx="3723530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406400"/>
            <a:ext cx="165100" cy="948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607300" y="7124700"/>
            <a:ext cx="443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191919"/>
              </a:solidFill>
              <a:latin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30300" y="4322329"/>
            <a:ext cx="5435600" cy="16296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dirty="0">
                <a:latin typeface="Pretendard Bold" panose="020B0600000101010101" charset="-127"/>
                <a:ea typeface="Pretendard Bold" panose="020B0600000101010101" charset="-127"/>
              </a:rPr>
              <a:t>game</a:t>
            </a:r>
            <a:endParaRPr lang="ko-KR" sz="7200" b="0" i="0" u="none" strike="noStrike" dirty="0">
              <a:solidFill>
                <a:srgbClr val="787878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E0CFC3D6-11C7-428F-89C8-1E371E6E2FCB}"/>
              </a:ext>
            </a:extLst>
          </p:cNvPr>
          <p:cNvSpPr txBox="1"/>
          <p:nvPr/>
        </p:nvSpPr>
        <p:spPr>
          <a:xfrm>
            <a:off x="13576300" y="6703579"/>
            <a:ext cx="3675351" cy="16296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이미지 </a:t>
            </a:r>
            <a:r>
              <a:rPr lang="ko-KR" altLang="en-US" sz="200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또는 게임 이름</a:t>
            </a:r>
            <a:r>
              <a:rPr lang="en-US" altLang="ko-KR" sz="20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클릭 시</a:t>
            </a:r>
            <a:endParaRPr lang="en-US" altLang="ko-KR" sz="2000" b="0" i="0" u="none" strike="noStrike" dirty="0">
              <a:solidFill>
                <a:srgbClr val="19191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구매 상세 페이지로</a:t>
            </a:r>
            <a:r>
              <a:rPr lang="en-US" altLang="ko-KR" sz="20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이동</a:t>
            </a:r>
            <a:endParaRPr lang="en-US" sz="2000" b="0" i="0" u="none" strike="noStrike" dirty="0">
              <a:solidFill>
                <a:srgbClr val="19191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1DE2D7-6BB1-4CB2-9247-1F1E43676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2437149"/>
            <a:ext cx="384171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04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7600" y="406400"/>
            <a:ext cx="165100" cy="948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347700" y="-419100"/>
            <a:ext cx="165100" cy="810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87900" y="-419100"/>
            <a:ext cx="165100" cy="810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3911600"/>
            <a:ext cx="165100" cy="5969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850949" y="6057900"/>
            <a:ext cx="2245302" cy="16296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Game </a:t>
            </a:r>
            <a:r>
              <a:rPr lang="ko-KR" altLang="en-US" sz="20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영역에</a:t>
            </a:r>
            <a:endParaRPr lang="en-US" altLang="ko-KR" sz="2000" b="0" i="0" u="none" strike="noStrike" dirty="0">
              <a:solidFill>
                <a:srgbClr val="19191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마우스 진입 시</a:t>
            </a:r>
            <a:endParaRPr lang="en-US" sz="2000" b="0" i="0" u="none" strike="noStrike" dirty="0">
              <a:solidFill>
                <a:srgbClr val="19191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940300" y="1600200"/>
            <a:ext cx="8420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b="0" i="0" u="none" strike="noStrike" dirty="0">
                <a:solidFill>
                  <a:srgbClr val="191919"/>
                </a:solidFill>
                <a:ea typeface="Pretendard Bold"/>
              </a:rPr>
              <a:t>Game hover</a:t>
            </a:r>
            <a:endParaRPr lang="ko-KR" sz="7200" b="0" i="0" u="none" strike="noStrike" dirty="0">
              <a:solidFill>
                <a:srgbClr val="787878"/>
              </a:solidFill>
              <a:ea typeface="Pretendard Bold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BF29C1B-B739-41A3-92EF-1E8B1ECB41E6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49" y="4381501"/>
            <a:ext cx="3600000" cy="5040000"/>
          </a:xfrm>
          <a:prstGeom prst="rect">
            <a:avLst/>
          </a:prstGeom>
        </p:spPr>
      </p:pic>
      <p:sp>
        <p:nvSpPr>
          <p:cNvPr id="24" name="TextBox 17">
            <a:extLst>
              <a:ext uri="{FF2B5EF4-FFF2-40B4-BE49-F238E27FC236}">
                <a16:creationId xmlns:a16="http://schemas.microsoft.com/office/drawing/2014/main" id="{1FB2533D-BC60-4DD1-B5B9-FE7BD3FF60B8}"/>
              </a:ext>
            </a:extLst>
          </p:cNvPr>
          <p:cNvSpPr txBox="1"/>
          <p:nvPr/>
        </p:nvSpPr>
        <p:spPr>
          <a:xfrm>
            <a:off x="14536017" y="6070431"/>
            <a:ext cx="2245302" cy="16296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이미지에</a:t>
            </a:r>
            <a:endParaRPr lang="en-US" altLang="ko-KR" sz="2000" b="0" i="0" u="none" strike="noStrike" dirty="0">
              <a:solidFill>
                <a:srgbClr val="19191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0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투명도 효과 적용</a:t>
            </a:r>
            <a:endParaRPr lang="en-US" sz="2000" b="0" i="0" u="none" strike="noStrike" dirty="0">
              <a:solidFill>
                <a:srgbClr val="19191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25DC026-B0AB-4AB3-9F19-8F0AD3580868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49" y="4352720"/>
            <a:ext cx="3600000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67700" y="-2565400"/>
            <a:ext cx="190500" cy="15417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-2070100"/>
            <a:ext cx="190500" cy="701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5359400"/>
            <a:ext cx="190500" cy="701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932400" y="3556000"/>
            <a:ext cx="190500" cy="3175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6299" y="1320800"/>
            <a:ext cx="15278099" cy="298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6360"/>
              </a:lnSpc>
            </a:pPr>
            <a:r>
              <a:rPr lang="ko-KR" altLang="en-US" sz="12800" spc="-300" dirty="0">
                <a:solidFill>
                  <a:srgbClr val="191919"/>
                </a:solidFill>
                <a:latin typeface="Pretendard Bold" panose="020B0600000101010101" charset="-127"/>
                <a:ea typeface="Pretendard Bold" panose="020B0600000101010101" charset="-127"/>
              </a:rPr>
              <a:t>구매 상세</a:t>
            </a:r>
            <a:r>
              <a:rPr lang="ko-KR" altLang="en-US" sz="12800" i="0" u="none" strike="noStrike" spc="-300" dirty="0">
                <a:solidFill>
                  <a:srgbClr val="191919"/>
                </a:solidFill>
                <a:latin typeface="Pretendard Bold" panose="020B0600000101010101" charset="-127"/>
                <a:ea typeface="Pretendard Bold" panose="020B0600000101010101" charset="-127"/>
              </a:rPr>
              <a:t> 페이지</a:t>
            </a:r>
            <a:endParaRPr lang="en-US" sz="12800" i="0" u="none" strike="noStrike" spc="-300" dirty="0">
              <a:solidFill>
                <a:srgbClr val="19191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91700" y="7200900"/>
            <a:ext cx="59055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/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담당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 :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이현정</a:t>
            </a:r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1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406400"/>
            <a:ext cx="165600" cy="948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193800" y="3721100"/>
            <a:ext cx="54356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7200" dirty="0">
                <a:latin typeface="Pretendard Bold" panose="020B0600000101010101" charset="-127"/>
                <a:ea typeface="Pretendard Bold" panose="020B0600000101010101" charset="-127"/>
              </a:rPr>
              <a:t>전체페이지</a:t>
            </a:r>
            <a:endParaRPr lang="ko-KR" altLang="en-US" sz="54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8791CFD-8BEA-457B-8B8D-02707DDB4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00" y="406400"/>
            <a:ext cx="10388600" cy="94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55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67700" y="-2565400"/>
            <a:ext cx="190500" cy="15417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-2070100"/>
            <a:ext cx="190500" cy="701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5359400"/>
            <a:ext cx="190500" cy="701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932400" y="3556000"/>
            <a:ext cx="190500" cy="3175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6300" y="1320800"/>
            <a:ext cx="10452100" cy="298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6360"/>
              </a:lnSpc>
            </a:pPr>
            <a:r>
              <a:rPr lang="ko-KR" altLang="en-US" sz="12800" spc="-300" dirty="0">
                <a:solidFill>
                  <a:srgbClr val="191919"/>
                </a:solidFill>
                <a:latin typeface="Pretendard Bold" panose="020B0600000101010101" charset="-127"/>
                <a:ea typeface="Pretendard Bold" panose="020B0600000101010101" charset="-127"/>
              </a:rPr>
              <a:t>스타일 가이드</a:t>
            </a:r>
            <a:endParaRPr lang="en-US" sz="12800" i="0" u="none" strike="noStrike" spc="-300" dirty="0">
              <a:solidFill>
                <a:srgbClr val="19191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4273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67800" y="2495550"/>
            <a:ext cx="165100" cy="408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60900" y="2495550"/>
            <a:ext cx="165100" cy="410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487400" y="2495550"/>
            <a:ext cx="165100" cy="410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700" y="4756150"/>
            <a:ext cx="165100" cy="5054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0" y="4756150"/>
            <a:ext cx="165100" cy="5054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435600" y="9378950"/>
            <a:ext cx="1219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85400" y="9378950"/>
            <a:ext cx="901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05000" y="9378950"/>
            <a:ext cx="863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Bold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73600" y="2133600"/>
            <a:ext cx="10337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dirty="0">
                <a:solidFill>
                  <a:srgbClr val="191919"/>
                </a:solidFill>
                <a:ea typeface="Pretendard Bold"/>
              </a:rPr>
              <a:t>Hover</a:t>
            </a:r>
            <a:r>
              <a:rPr lang="ko-KR" altLang="en-US" sz="7200" dirty="0">
                <a:solidFill>
                  <a:srgbClr val="191919"/>
                </a:solidFill>
                <a:ea typeface="Pretendard Bold"/>
              </a:rPr>
              <a:t> </a:t>
            </a:r>
            <a:r>
              <a:rPr lang="en-US" altLang="ko-KR" sz="7200" dirty="0">
                <a:solidFill>
                  <a:srgbClr val="191919"/>
                </a:solidFill>
                <a:ea typeface="Pretendard Bold"/>
              </a:rPr>
              <a:t>click</a:t>
            </a:r>
            <a:r>
              <a:rPr lang="ko-KR" altLang="en-US" sz="7200" dirty="0">
                <a:solidFill>
                  <a:srgbClr val="191919"/>
                </a:solidFill>
                <a:ea typeface="Pretendard Bold"/>
              </a:rPr>
              <a:t> </a:t>
            </a:r>
            <a:r>
              <a:rPr lang="en-US" altLang="ko-KR" sz="7200" dirty="0">
                <a:solidFill>
                  <a:srgbClr val="191919"/>
                </a:solidFill>
                <a:ea typeface="Pretendard Bold"/>
              </a:rPr>
              <a:t>change</a:t>
            </a:r>
            <a:r>
              <a:rPr lang="ko-KR" altLang="en-US" sz="7200" dirty="0">
                <a:solidFill>
                  <a:srgbClr val="191919"/>
                </a:solidFill>
                <a:ea typeface="Pretendard Bold"/>
              </a:rPr>
              <a:t> </a:t>
            </a:r>
            <a:r>
              <a:rPr lang="en-US" altLang="ko-KR" sz="7200" dirty="0">
                <a:solidFill>
                  <a:srgbClr val="191919"/>
                </a:solidFill>
                <a:ea typeface="Pretendard Bold"/>
              </a:rPr>
              <a:t>color</a:t>
            </a:r>
            <a:endParaRPr lang="ko-KR" sz="7200" b="0" i="0" u="none" strike="noStrike" dirty="0">
              <a:solidFill>
                <a:srgbClr val="787878"/>
              </a:solidFill>
              <a:ea typeface="Pretendard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BD8306-B4C9-4EF1-B787-D067D82BF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150" y="4719478"/>
            <a:ext cx="3975100" cy="2206943"/>
          </a:xfrm>
          <a:prstGeom prst="rect">
            <a:avLst/>
          </a:prstGeom>
        </p:spPr>
      </p:pic>
      <p:pic>
        <p:nvPicPr>
          <p:cNvPr id="29" name="그림 99" descr="/Users/hyeonjeonglee/Library/Group Containers/L48J367XN4.com.infraware.PolarisOffice/EngineTemp/1419/fImage116442183062.png">
            <a:extLst>
              <a:ext uri="{FF2B5EF4-FFF2-40B4-BE49-F238E27FC236}">
                <a16:creationId xmlns:a16="http://schemas.microsoft.com/office/drawing/2014/main" id="{9C3E9579-B93A-4E73-89A5-E57DF90D37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7270751"/>
            <a:ext cx="1054100" cy="1102995"/>
          </a:xfrm>
          <a:prstGeom prst="rect">
            <a:avLst/>
          </a:prstGeom>
          <a:noFill/>
        </p:spPr>
      </p:pic>
      <p:pic>
        <p:nvPicPr>
          <p:cNvPr id="30" name="그림 27" descr="/Users/hyeonjeonglee/Library/Group Containers/L48J367XN4.com.infraware.PolarisOffice/EngineTemp/1419/fImage24278741642752.png">
            <a:extLst>
              <a:ext uri="{FF2B5EF4-FFF2-40B4-BE49-F238E27FC236}">
                <a16:creationId xmlns:a16="http://schemas.microsoft.com/office/drawing/2014/main" id="{A1043629-5549-4CD8-9EF5-D7D38443C17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02" t="27803" r="8908" b="55533"/>
          <a:stretch/>
        </p:blipFill>
        <p:spPr>
          <a:xfrm>
            <a:off x="4229100" y="7272915"/>
            <a:ext cx="1046163" cy="1102995"/>
          </a:xfrm>
          <a:prstGeom prst="rect">
            <a:avLst/>
          </a:prstGeom>
          <a:noFill/>
        </p:spPr>
      </p:pic>
      <p:pic>
        <p:nvPicPr>
          <p:cNvPr id="31" name="그림 89" descr="/Users/hyeonjeonglee/Library/Group Containers/L48J367XN4.com.infraware.PolarisOffice/EngineTemp/1419/fImage79932065456.png">
            <a:extLst>
              <a:ext uri="{FF2B5EF4-FFF2-40B4-BE49-F238E27FC236}">
                <a16:creationId xmlns:a16="http://schemas.microsoft.com/office/drawing/2014/main" id="{A7171FAC-57BD-438A-ACCF-AA6D490BDE0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663" y="7270750"/>
            <a:ext cx="1046162" cy="1102995"/>
          </a:xfrm>
          <a:prstGeom prst="rect">
            <a:avLst/>
          </a:prstGeom>
          <a:noFill/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BEF2391-6F36-4664-8A56-A5E2EF1324B4}"/>
              </a:ext>
            </a:extLst>
          </p:cNvPr>
          <p:cNvSpPr/>
          <p:nvPr/>
        </p:nvSpPr>
        <p:spPr>
          <a:xfrm>
            <a:off x="3013869" y="7346950"/>
            <a:ext cx="825500" cy="3810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3C8DA9D-C8B8-4E02-8858-28A724834948}"/>
              </a:ext>
            </a:extLst>
          </p:cNvPr>
          <p:cNvSpPr/>
          <p:nvPr/>
        </p:nvSpPr>
        <p:spPr>
          <a:xfrm>
            <a:off x="4344195" y="7727950"/>
            <a:ext cx="825500" cy="3048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0C6F606-77A2-4BC1-B9BB-B2BDB765B843}"/>
              </a:ext>
            </a:extLst>
          </p:cNvPr>
          <p:cNvSpPr/>
          <p:nvPr/>
        </p:nvSpPr>
        <p:spPr>
          <a:xfrm>
            <a:off x="5664994" y="8001000"/>
            <a:ext cx="825500" cy="32385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7" descr="/Users/hyeonjeonglee/Library/Group Containers/L48J367XN4.com.infraware.PolarisOffice/EngineTemp/1419/fImage39157140551.png">
            <a:extLst>
              <a:ext uri="{FF2B5EF4-FFF2-40B4-BE49-F238E27FC236}">
                <a16:creationId xmlns:a16="http://schemas.microsoft.com/office/drawing/2014/main" id="{EE906E4F-486E-4584-97EB-6CD0692FAAB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075" y="4740273"/>
            <a:ext cx="3883025" cy="2186147"/>
          </a:xfrm>
          <a:prstGeom prst="rect">
            <a:avLst/>
          </a:prstGeom>
          <a:noFill/>
        </p:spPr>
      </p:pic>
      <p:sp>
        <p:nvSpPr>
          <p:cNvPr id="35" name="도형 70">
            <a:extLst>
              <a:ext uri="{FF2B5EF4-FFF2-40B4-BE49-F238E27FC236}">
                <a16:creationId xmlns:a16="http://schemas.microsoft.com/office/drawing/2014/main" id="{4993763F-6F01-410D-A501-5087AE3A8DD7}"/>
              </a:ext>
            </a:extLst>
          </p:cNvPr>
          <p:cNvSpPr>
            <a:spLocks/>
          </p:cNvSpPr>
          <p:nvPr/>
        </p:nvSpPr>
        <p:spPr>
          <a:xfrm>
            <a:off x="8703945" y="6372226"/>
            <a:ext cx="2116455" cy="441324"/>
          </a:xfrm>
          <a:prstGeom prst="round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36" name="그림 28" descr="/Users/hyeonjeonglee/Library/Group Containers/L48J367XN4.com.infraware.PolarisOffice/EngineTemp/1419/fImage24609661659184.png">
            <a:extLst>
              <a:ext uri="{FF2B5EF4-FFF2-40B4-BE49-F238E27FC236}">
                <a16:creationId xmlns:a16="http://schemas.microsoft.com/office/drawing/2014/main" id="{EC65306B-B0FF-47D9-BF2F-A743C8ACBEB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22" t="42917" r="8432" b="44629"/>
          <a:stretch>
            <a:fillRect/>
          </a:stretch>
        </p:blipFill>
        <p:spPr>
          <a:xfrm>
            <a:off x="7874318" y="7194550"/>
            <a:ext cx="2333625" cy="938529"/>
          </a:xfrm>
          <a:prstGeom prst="rect">
            <a:avLst/>
          </a:prstGeom>
          <a:noFill/>
        </p:spPr>
      </p:pic>
      <p:pic>
        <p:nvPicPr>
          <p:cNvPr id="37" name="그림 86" descr="/Users/hyeonjeonglee/Library/Group Containers/L48J367XN4.com.infraware.PolarisOffice/EngineTemp/1419/fImage53852038027.png">
            <a:extLst>
              <a:ext uri="{FF2B5EF4-FFF2-40B4-BE49-F238E27FC236}">
                <a16:creationId xmlns:a16="http://schemas.microsoft.com/office/drawing/2014/main" id="{93BC9485-ACA5-4F44-B1BC-A1FCA866EA1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0" y="8309610"/>
            <a:ext cx="2336800" cy="920115"/>
          </a:xfrm>
          <a:prstGeom prst="rect">
            <a:avLst/>
          </a:prstGeom>
          <a:noFill/>
        </p:spPr>
      </p:pic>
      <p:sp>
        <p:nvSpPr>
          <p:cNvPr id="38" name="도형 70">
            <a:extLst>
              <a:ext uri="{FF2B5EF4-FFF2-40B4-BE49-F238E27FC236}">
                <a16:creationId xmlns:a16="http://schemas.microsoft.com/office/drawing/2014/main" id="{AE93EB8A-401B-4296-B16A-67CF960E0CDD}"/>
              </a:ext>
            </a:extLst>
          </p:cNvPr>
          <p:cNvSpPr>
            <a:spLocks/>
          </p:cNvSpPr>
          <p:nvPr/>
        </p:nvSpPr>
        <p:spPr>
          <a:xfrm>
            <a:off x="8001000" y="7448552"/>
            <a:ext cx="1058228" cy="441324"/>
          </a:xfrm>
          <a:prstGeom prst="round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9" name="도형 70">
            <a:extLst>
              <a:ext uri="{FF2B5EF4-FFF2-40B4-BE49-F238E27FC236}">
                <a16:creationId xmlns:a16="http://schemas.microsoft.com/office/drawing/2014/main" id="{07B6926D-FF33-47E2-A557-40C1FEAA157D}"/>
              </a:ext>
            </a:extLst>
          </p:cNvPr>
          <p:cNvSpPr>
            <a:spLocks/>
          </p:cNvSpPr>
          <p:nvPr/>
        </p:nvSpPr>
        <p:spPr>
          <a:xfrm>
            <a:off x="9067800" y="8582026"/>
            <a:ext cx="1043623" cy="441324"/>
          </a:xfrm>
          <a:prstGeom prst="round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40" name="그림 6" descr="/Users/hyeonjeonglee/Library/Group Containers/L48J367XN4.com.infraware.PolarisOffice/EngineTemp/1419/fImage247791392717.png">
            <a:extLst>
              <a:ext uri="{FF2B5EF4-FFF2-40B4-BE49-F238E27FC236}">
                <a16:creationId xmlns:a16="http://schemas.microsoft.com/office/drawing/2014/main" id="{63A761CA-1DE3-4CCC-AF65-AB1D049D040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200" y="4771752"/>
            <a:ext cx="3930650" cy="2154667"/>
          </a:xfrm>
          <a:prstGeom prst="rect">
            <a:avLst/>
          </a:prstGeom>
          <a:noFill/>
        </p:spPr>
      </p:pic>
      <p:pic>
        <p:nvPicPr>
          <p:cNvPr id="41" name="그림 26" descr="/Users/hyeonjeonglee/Library/Group Containers/L48J367XN4.com.infraware.PolarisOffice/EngineTemp/1419/fImage23764741639220.png">
            <a:extLst>
              <a:ext uri="{FF2B5EF4-FFF2-40B4-BE49-F238E27FC236}">
                <a16:creationId xmlns:a16="http://schemas.microsoft.com/office/drawing/2014/main" id="{4E130B09-AF69-4093-83BB-9B3A18DE374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81" t="54892" r="24894" b="24780"/>
          <a:stretch/>
        </p:blipFill>
        <p:spPr>
          <a:xfrm>
            <a:off x="13716000" y="7194550"/>
            <a:ext cx="1810477" cy="1143000"/>
          </a:xfrm>
          <a:prstGeom prst="rect">
            <a:avLst/>
          </a:prstGeom>
          <a:noFill/>
        </p:spPr>
      </p:pic>
      <p:pic>
        <p:nvPicPr>
          <p:cNvPr id="42" name="그림 90" descr="/Users/hyeonjeonglee/Library/Group Containers/L48J367XN4.com.infraware.PolarisOffice/EngineTemp/1419/fImage149042074861.png">
            <a:extLst>
              <a:ext uri="{FF2B5EF4-FFF2-40B4-BE49-F238E27FC236}">
                <a16:creationId xmlns:a16="http://schemas.microsoft.com/office/drawing/2014/main" id="{8E708F5E-4ADE-4322-B29D-220D6922FA8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r="9291" b="4538"/>
          <a:stretch/>
        </p:blipFill>
        <p:spPr>
          <a:xfrm>
            <a:off x="11658600" y="7194550"/>
            <a:ext cx="1819049" cy="1143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63000" y="2495550"/>
            <a:ext cx="165100" cy="408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56100" y="2495550"/>
            <a:ext cx="165100" cy="410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182600" y="2495550"/>
            <a:ext cx="165100" cy="410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00" y="4756150"/>
            <a:ext cx="165100" cy="5054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4756150"/>
            <a:ext cx="165100" cy="5054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130800" y="9378950"/>
            <a:ext cx="1219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63150" y="9417050"/>
            <a:ext cx="901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00200" y="9378950"/>
            <a:ext cx="863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Bold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73600" y="2133600"/>
            <a:ext cx="10337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b="0" i="0" u="none" strike="noStrike" dirty="0">
                <a:solidFill>
                  <a:srgbClr val="191919"/>
                </a:solidFill>
                <a:ea typeface="Pretendard Bold"/>
              </a:rPr>
              <a:t>SLIDE</a:t>
            </a:r>
            <a:endParaRPr lang="ko-KR" sz="7200" b="0" i="0" u="none" strike="noStrike" dirty="0">
              <a:solidFill>
                <a:srgbClr val="787878"/>
              </a:solidFill>
              <a:ea typeface="Pretendard Bold"/>
            </a:endParaRPr>
          </a:p>
        </p:txBody>
      </p:sp>
      <p:pic>
        <p:nvPicPr>
          <p:cNvPr id="43" name="그림 35" descr="/Users/hyeonjeonglee/Library/Group Containers/L48J367XN4.com.infraware.PolarisOffice/EngineTemp/1419/fImage8174911726504.png">
            <a:extLst>
              <a:ext uri="{FF2B5EF4-FFF2-40B4-BE49-F238E27FC236}">
                <a16:creationId xmlns:a16="http://schemas.microsoft.com/office/drawing/2014/main" id="{48FE2CE4-8810-4DAF-B46A-D98CA716469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5088658"/>
            <a:ext cx="3778249" cy="3236191"/>
          </a:xfrm>
          <a:prstGeom prst="rect">
            <a:avLst/>
          </a:prstGeom>
          <a:noFill/>
        </p:spPr>
      </p:pic>
      <p:pic>
        <p:nvPicPr>
          <p:cNvPr id="44" name="그림 36" descr="/Users/hyeonjeonglee/Library/Group Containers/L48J367XN4.com.infraware.PolarisOffice/EngineTemp/1419/fImage8179651738932.png">
            <a:extLst>
              <a:ext uri="{FF2B5EF4-FFF2-40B4-BE49-F238E27FC236}">
                <a16:creationId xmlns:a16="http://schemas.microsoft.com/office/drawing/2014/main" id="{91C0395E-C068-4735-9E49-1B543BC3F80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0" r="2000" b="1945"/>
          <a:stretch/>
        </p:blipFill>
        <p:spPr>
          <a:xfrm>
            <a:off x="11353800" y="5060949"/>
            <a:ext cx="3809999" cy="3263899"/>
          </a:xfrm>
          <a:prstGeom prst="rect">
            <a:avLst/>
          </a:prstGeom>
          <a:noFill/>
        </p:spPr>
      </p:pic>
      <p:pic>
        <p:nvPicPr>
          <p:cNvPr id="45" name="그림 37" descr="/Users/hyeonjeonglee/Library/Group Containers/L48J367XN4.com.infraware.PolarisOffice/EngineTemp/1419/fImage6575971742742.png">
            <a:extLst>
              <a:ext uri="{FF2B5EF4-FFF2-40B4-BE49-F238E27FC236}">
                <a16:creationId xmlns:a16="http://schemas.microsoft.com/office/drawing/2014/main" id="{B719A581-1409-4EED-8E46-D175E7C931D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1" y="5060950"/>
            <a:ext cx="3809998" cy="3263900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01F897-F518-4AA4-9721-F4C87431553C}"/>
              </a:ext>
            </a:extLst>
          </p:cNvPr>
          <p:cNvSpPr txBox="1"/>
          <p:nvPr/>
        </p:nvSpPr>
        <p:spPr>
          <a:xfrm>
            <a:off x="3886200" y="8991084"/>
            <a:ext cx="877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dlc1</a:t>
            </a:r>
            <a:endParaRPr lang="ko-KR" altLang="en-US" sz="3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A70023-4529-4AA6-A069-4DF8413B4958}"/>
              </a:ext>
            </a:extLst>
          </p:cNvPr>
          <p:cNvSpPr txBox="1"/>
          <p:nvPr/>
        </p:nvSpPr>
        <p:spPr>
          <a:xfrm>
            <a:off x="8558452" y="8991084"/>
            <a:ext cx="877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dlc2</a:t>
            </a:r>
            <a:endParaRPr lang="ko-KR" altLang="en-US" sz="3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046010-1D55-4133-B232-05FEAB0BC929}"/>
              </a:ext>
            </a:extLst>
          </p:cNvPr>
          <p:cNvSpPr txBox="1"/>
          <p:nvPr/>
        </p:nvSpPr>
        <p:spPr>
          <a:xfrm>
            <a:off x="12971701" y="8991084"/>
            <a:ext cx="877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dlc3</a:t>
            </a:r>
            <a:endParaRPr lang="ko-KR" altLang="en-US" sz="3200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52A7252-492A-4347-8D14-FB33B890D20D}"/>
              </a:ext>
            </a:extLst>
          </p:cNvPr>
          <p:cNvSpPr/>
          <p:nvPr/>
        </p:nvSpPr>
        <p:spPr>
          <a:xfrm>
            <a:off x="6489700" y="6432550"/>
            <a:ext cx="311150" cy="5651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777B1C70-0C64-410B-ABFD-B17DF267C154}"/>
              </a:ext>
            </a:extLst>
          </p:cNvPr>
          <p:cNvSpPr/>
          <p:nvPr/>
        </p:nvSpPr>
        <p:spPr>
          <a:xfrm>
            <a:off x="10909300" y="6410323"/>
            <a:ext cx="311150" cy="5651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으로 구부러짐 15">
            <a:extLst>
              <a:ext uri="{FF2B5EF4-FFF2-40B4-BE49-F238E27FC236}">
                <a16:creationId xmlns:a16="http://schemas.microsoft.com/office/drawing/2014/main" id="{700A71E0-113B-4420-8FDE-B776C7EF1900}"/>
              </a:ext>
            </a:extLst>
          </p:cNvPr>
          <p:cNvSpPr/>
          <p:nvPr/>
        </p:nvSpPr>
        <p:spPr>
          <a:xfrm>
            <a:off x="15411450" y="6805611"/>
            <a:ext cx="609600" cy="790577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589FAA-B016-4F3E-83A0-AA56D8B01B21}"/>
              </a:ext>
            </a:extLst>
          </p:cNvPr>
          <p:cNvSpPr txBox="1"/>
          <p:nvPr/>
        </p:nvSpPr>
        <p:spPr>
          <a:xfrm>
            <a:off x="15316200" y="7740073"/>
            <a:ext cx="16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다시</a:t>
            </a:r>
            <a:r>
              <a:rPr lang="en-US" altLang="ko-KR" sz="1100" dirty="0"/>
              <a:t> dlc1</a:t>
            </a:r>
            <a:r>
              <a:rPr lang="ko-KR" altLang="en-US" sz="1100" dirty="0"/>
              <a:t>번으로 </a:t>
            </a:r>
            <a:r>
              <a:rPr lang="ko-KR" altLang="en-US" sz="1100" dirty="0" err="1"/>
              <a:t>돌아감</a:t>
            </a:r>
            <a:endParaRPr lang="ko-KR" altLang="en-US" sz="1100" dirty="0"/>
          </a:p>
        </p:txBody>
      </p:sp>
      <p:sp>
        <p:nvSpPr>
          <p:cNvPr id="50" name="도형 70">
            <a:extLst>
              <a:ext uri="{FF2B5EF4-FFF2-40B4-BE49-F238E27FC236}">
                <a16:creationId xmlns:a16="http://schemas.microsoft.com/office/drawing/2014/main" id="{FE185206-5462-42DB-B07E-B822D14AAA2E}"/>
              </a:ext>
            </a:extLst>
          </p:cNvPr>
          <p:cNvSpPr>
            <a:spLocks/>
          </p:cNvSpPr>
          <p:nvPr/>
        </p:nvSpPr>
        <p:spPr>
          <a:xfrm>
            <a:off x="14097000" y="5235576"/>
            <a:ext cx="914400" cy="365124"/>
          </a:xfrm>
          <a:prstGeom prst="round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8724CF-43E5-4DB6-9E97-306D1699FFAB}"/>
              </a:ext>
            </a:extLst>
          </p:cNvPr>
          <p:cNvSpPr txBox="1"/>
          <p:nvPr/>
        </p:nvSpPr>
        <p:spPr>
          <a:xfrm>
            <a:off x="14090724" y="4803777"/>
            <a:ext cx="2577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좌우 버튼 클릭 시 좌우 </a:t>
            </a:r>
            <a:r>
              <a:rPr lang="en-US" altLang="ko-KR" sz="1200" dirty="0" err="1"/>
              <a:t>dlc</a:t>
            </a:r>
            <a:r>
              <a:rPr lang="ko-KR" altLang="en-US" sz="1200" dirty="0"/>
              <a:t>로 </a:t>
            </a:r>
            <a:r>
              <a:rPr lang="ko-KR" altLang="en-US" sz="1200" dirty="0" err="1"/>
              <a:t>넘어감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83138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406400"/>
            <a:ext cx="165100" cy="948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607300" y="7124700"/>
            <a:ext cx="443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191919"/>
              </a:solidFill>
              <a:latin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302500" y="8571120"/>
            <a:ext cx="8166100" cy="13729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buAutoNum type="arabicPeriod"/>
            </a:pPr>
            <a:r>
              <a:rPr lang="en-US" altLang="ko-KR" sz="1600" dirty="0">
                <a:latin typeface="Pretendard Light" panose="020B0600000101010101" charset="-127"/>
                <a:ea typeface="Pretendard Light" panose="020B0600000101010101" charset="-127"/>
              </a:rPr>
              <a:t>Li </a:t>
            </a:r>
            <a:r>
              <a:rPr lang="ko-KR" altLang="en-US" sz="1600" dirty="0">
                <a:latin typeface="Pretendard Light" panose="020B0600000101010101" charset="-127"/>
                <a:ea typeface="Pretendard Light" panose="020B0600000101010101" charset="-127"/>
              </a:rPr>
              <a:t>위에 </a:t>
            </a:r>
            <a:r>
              <a:rPr lang="en-US" altLang="ko-KR" sz="1600" dirty="0">
                <a:latin typeface="Pretendard Light" panose="020B0600000101010101" charset="-127"/>
                <a:ea typeface="Pretendard Light" panose="020B0600000101010101" charset="-127"/>
              </a:rPr>
              <a:t>ul </a:t>
            </a:r>
            <a:r>
              <a:rPr lang="ko-KR" altLang="en-US" sz="1600" dirty="0">
                <a:latin typeface="Pretendard Light" panose="020B0600000101010101" charset="-127"/>
                <a:ea typeface="Pretendard Light" panose="020B0600000101010101" charset="-127"/>
              </a:rPr>
              <a:t>을 넣지 않음</a:t>
            </a:r>
            <a:endParaRPr lang="en-US" altLang="ko-KR" sz="16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Pretendard Light" panose="020B0600000101010101" charset="-127"/>
                <a:ea typeface="Pretendard Light" panose="020B0600000101010101" charset="-127"/>
              </a:rPr>
              <a:t>Span </a:t>
            </a:r>
            <a:r>
              <a:rPr lang="ko-KR" altLang="en-US" sz="1600" dirty="0">
                <a:latin typeface="Pretendard Light" panose="020B0600000101010101" charset="-127"/>
                <a:ea typeface="Pretendard Light" panose="020B0600000101010101" charset="-127"/>
              </a:rPr>
              <a:t>태그 안에 </a:t>
            </a:r>
            <a:r>
              <a:rPr lang="en-US" altLang="ko-KR" sz="1600" dirty="0">
                <a:latin typeface="Pretendard Light" panose="020B0600000101010101" charset="-127"/>
                <a:ea typeface="Pretendard Light" panose="020B0600000101010101" charset="-127"/>
              </a:rPr>
              <a:t>p </a:t>
            </a:r>
            <a:r>
              <a:rPr lang="ko-KR" altLang="en-US" sz="1600" dirty="0">
                <a:latin typeface="Pretendard Light" panose="020B0600000101010101" charset="-127"/>
                <a:ea typeface="Pretendard Light" panose="020B0600000101010101" charset="-127"/>
              </a:rPr>
              <a:t>태그를 넣음</a:t>
            </a:r>
            <a:endParaRPr lang="en-US" altLang="ko-KR" sz="16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Pretendard Light" panose="020B0600000101010101" charset="-127"/>
                <a:ea typeface="Pretendard Light" panose="020B0600000101010101" charset="-127"/>
              </a:rPr>
              <a:t>Li</a:t>
            </a:r>
            <a:r>
              <a:rPr lang="ko-KR" altLang="en-US" sz="1600" dirty="0">
                <a:latin typeface="Pretendard Light" panose="020B0600000101010101" charset="-127"/>
                <a:ea typeface="Pretendard Light" panose="020B0600000101010101" charset="-127"/>
              </a:rPr>
              <a:t> 안에 이미지 태그를 넣음 </a:t>
            </a:r>
            <a:endParaRPr lang="en-US" altLang="ko-KR" sz="16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 err="1">
                <a:latin typeface="Pretendard Light" panose="020B0600000101010101" charset="-127"/>
                <a:ea typeface="Pretendard Light" panose="020B0600000101010101" charset="-127"/>
              </a:rPr>
              <a:t>Img</a:t>
            </a:r>
            <a:r>
              <a:rPr lang="ko-KR" altLang="en-US" sz="1600" dirty="0">
                <a:latin typeface="Pretendard Light" panose="020B0600000101010101" charset="-127"/>
                <a:ea typeface="Pretendard Light" panose="020B0600000101010101" charset="-127"/>
              </a:rPr>
              <a:t> 안에 </a:t>
            </a:r>
            <a:r>
              <a:rPr lang="en-US" altLang="ko-KR" sz="1600" dirty="0">
                <a:latin typeface="Pretendard Light" panose="020B0600000101010101" charset="-127"/>
                <a:ea typeface="Pretendard Light" panose="020B0600000101010101" charset="-127"/>
              </a:rPr>
              <a:t>width</a:t>
            </a:r>
            <a:r>
              <a:rPr lang="ko-KR" altLang="en-US" sz="1600" dirty="0">
                <a:latin typeface="Pretendard Light" panose="020B0600000101010101" charset="-127"/>
                <a:ea typeface="Pretendard Light" panose="020B0600000101010101" charset="-127"/>
              </a:rPr>
              <a:t> 와 </a:t>
            </a:r>
            <a:r>
              <a:rPr lang="en-US" altLang="ko-KR" sz="1600" dirty="0">
                <a:latin typeface="Pretendard Light" panose="020B0600000101010101" charset="-127"/>
                <a:ea typeface="Pretendard Light" panose="020B0600000101010101" charset="-127"/>
              </a:rPr>
              <a:t>height </a:t>
            </a:r>
            <a:r>
              <a:rPr lang="ko-KR" altLang="en-US" sz="1600" dirty="0">
                <a:latin typeface="Pretendard Light" panose="020B0600000101010101" charset="-127"/>
                <a:ea typeface="Pretendard Light" panose="020B0600000101010101" charset="-127"/>
              </a:rPr>
              <a:t>사이 공간</a:t>
            </a:r>
            <a:endParaRPr lang="en-US" altLang="ko-KR" sz="16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93800" y="3721100"/>
            <a:ext cx="54356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dirty="0">
                <a:latin typeface="Pretendard Bold" panose="020B0600000101010101" charset="-127"/>
                <a:ea typeface="Pretendard Bold" panose="020B0600000101010101" charset="-127"/>
              </a:rPr>
              <a:t>gamepay.html </a:t>
            </a:r>
            <a:r>
              <a:rPr lang="ko-KR" altLang="en-US" sz="6000" dirty="0">
                <a:latin typeface="Pretendard Bold" panose="020B0600000101010101" charset="-127"/>
                <a:ea typeface="Pretendard Bold" panose="020B0600000101010101" charset="-127"/>
              </a:rPr>
              <a:t>표준 검사 오류</a:t>
            </a:r>
            <a:endParaRPr lang="ko-KR" sz="6000" b="0" i="0" u="none" strike="noStrike" dirty="0">
              <a:solidFill>
                <a:srgbClr val="787878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DB49BB-B62B-40E8-915D-026300E5A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" t="12463" r="9986" b="29374"/>
          <a:stretch/>
        </p:blipFill>
        <p:spPr>
          <a:xfrm>
            <a:off x="7302500" y="393700"/>
            <a:ext cx="10756900" cy="4267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E24CF6-ED8B-439A-BAB7-A847BA174B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" t="14770" r="39970" b="64312"/>
          <a:stretch/>
        </p:blipFill>
        <p:spPr>
          <a:xfrm>
            <a:off x="7302500" y="4735720"/>
            <a:ext cx="10756900" cy="1447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ECD4F5-47B6-4CDB-AC2E-8B8DC4D36B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t="11393" r="28809" b="50633"/>
          <a:stretch/>
        </p:blipFill>
        <p:spPr>
          <a:xfrm>
            <a:off x="7302500" y="6286500"/>
            <a:ext cx="107569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3746500"/>
            <a:ext cx="165100" cy="612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7086600"/>
            <a:ext cx="1651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406400"/>
            <a:ext cx="1651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20600" y="-1803400"/>
            <a:ext cx="165100" cy="1057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576300" y="5137150"/>
            <a:ext cx="4648200" cy="3125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1. </a:t>
            </a:r>
            <a:r>
              <a:rPr lang="en-US" altLang="ko-KR" sz="2000" dirty="0" err="1">
                <a:latin typeface="Pretendard Light" panose="020B0600000101010101" charset="-127"/>
                <a:ea typeface="Pretendard Light" panose="020B0600000101010101" charset="-127"/>
              </a:rPr>
              <a:t>Div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와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li 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사이에 </a:t>
            </a:r>
            <a:r>
              <a:rPr lang="en-US" altLang="ko-KR" sz="2000" dirty="0">
                <a:latin typeface="Pretendard Light" panose="020B0600000101010101" charset="-127"/>
                <a:ea typeface="Pretendard Light" panose="020B0600000101010101" charset="-127"/>
              </a:rPr>
              <a:t>ul</a:t>
            </a:r>
            <a:r>
              <a:rPr lang="ko-KR" altLang="en-US" sz="2000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2000" dirty="0" err="1">
                <a:latin typeface="Pretendard Light" panose="020B0600000101010101" charset="-127"/>
                <a:ea typeface="Pretendard Light" panose="020B0600000101010101" charset="-127"/>
              </a:rPr>
              <a:t>넣어줌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457200" indent="-457200">
              <a:lnSpc>
                <a:spcPct val="124499"/>
              </a:lnSpc>
              <a:buAutoNum type="arabicPeriod"/>
            </a:pPr>
            <a:endParaRPr lang="ko-KR" altLang="en-US" sz="24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sz="24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2. </a:t>
            </a:r>
            <a:r>
              <a:rPr lang="en-US" altLang="ko-KR" sz="20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Li</a:t>
            </a:r>
            <a:r>
              <a:rPr lang="ko-KR" altLang="en-US" sz="20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와 </a:t>
            </a:r>
            <a:r>
              <a:rPr lang="en-US" altLang="ko-KR" sz="20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p </a:t>
            </a:r>
            <a:r>
              <a:rPr lang="ko-KR" altLang="en-US" sz="20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사이에 </a:t>
            </a:r>
            <a:r>
              <a:rPr lang="en-US" altLang="ko-KR" sz="20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span</a:t>
            </a:r>
            <a:r>
              <a:rPr lang="ko-KR" altLang="en-US" sz="20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을 빼고 </a:t>
            </a:r>
            <a:r>
              <a:rPr lang="en-US" altLang="ko-KR" sz="20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div </a:t>
            </a:r>
            <a:r>
              <a:rPr lang="ko-KR" altLang="en-US" sz="2000" dirty="0" err="1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넣어줌</a:t>
            </a:r>
            <a:endParaRPr lang="en-US" altLang="ko-KR" sz="20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l">
              <a:lnSpc>
                <a:spcPct val="124499"/>
              </a:lnSpc>
            </a:pPr>
            <a:endParaRPr lang="en-US" altLang="ko-KR" sz="2400" dirty="0">
              <a:solidFill>
                <a:srgbClr val="19191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3</a:t>
            </a:r>
            <a:r>
              <a:rPr lang="en-US" sz="16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en-US" altLang="ko-KR" sz="16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Li </a:t>
            </a:r>
            <a:r>
              <a:rPr lang="ko-KR" altLang="en-US" sz="16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안에 </a:t>
            </a:r>
            <a:r>
              <a:rPr lang="en-US" altLang="ko-KR" sz="16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a</a:t>
            </a:r>
            <a:r>
              <a:rPr lang="ko-KR" altLang="en-US" sz="16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태그에 클래스를 넣고</a:t>
            </a:r>
            <a:endParaRPr lang="en-US" altLang="ko-KR" sz="1600" b="0" i="0" u="none" strike="noStrike" dirty="0">
              <a:solidFill>
                <a:srgbClr val="19191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16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      </a:t>
            </a:r>
            <a:r>
              <a:rPr lang="en-US" altLang="ko-KR" sz="1600" dirty="0" err="1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Img</a:t>
            </a:r>
            <a:r>
              <a:rPr lang="en-US" altLang="ko-KR" sz="16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6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안에 따로 </a:t>
            </a:r>
            <a:r>
              <a:rPr lang="ko-KR" altLang="en-US" sz="1600" dirty="0" err="1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빠져있던</a:t>
            </a:r>
            <a:r>
              <a:rPr lang="ko-KR" altLang="en-US" sz="16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en-US" altLang="ko-KR" sz="16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width</a:t>
            </a:r>
            <a:r>
              <a:rPr lang="ko-KR" altLang="en-US" sz="16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와 </a:t>
            </a:r>
            <a:r>
              <a:rPr lang="en-US" altLang="ko-KR" sz="16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height</a:t>
            </a:r>
            <a:r>
              <a:rPr lang="ko-KR" altLang="en-US" sz="16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를 </a:t>
            </a:r>
            <a:endParaRPr lang="en-US" altLang="ko-KR" sz="1600" dirty="0">
              <a:solidFill>
                <a:srgbClr val="19191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16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      </a:t>
            </a:r>
            <a:r>
              <a:rPr lang="ko-KR" altLang="en-US" sz="16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스타일 안에 넣어서 정리해줌</a:t>
            </a:r>
            <a:r>
              <a:rPr lang="ko-KR" altLang="en-US" sz="16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  </a:t>
            </a:r>
            <a:endParaRPr lang="en-US" sz="1600" b="0" i="0" u="none" strike="noStrike" dirty="0">
              <a:solidFill>
                <a:srgbClr val="19191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43E6D483-AC75-44E8-B1E4-7D6B34E839BE}"/>
              </a:ext>
            </a:extLst>
          </p:cNvPr>
          <p:cNvSpPr txBox="1"/>
          <p:nvPr/>
        </p:nvSpPr>
        <p:spPr>
          <a:xfrm>
            <a:off x="1193800" y="3721100"/>
            <a:ext cx="54356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5400" dirty="0">
                <a:latin typeface="Pretendard Bold" panose="020B0600000101010101" charset="-127"/>
                <a:ea typeface="Pretendard Bold" panose="020B0600000101010101" charset="-127"/>
              </a:rPr>
              <a:t>gamepay.html </a:t>
            </a:r>
            <a:r>
              <a:rPr lang="ko-KR" altLang="en-US" sz="5400" dirty="0">
                <a:latin typeface="Pretendard Bold" panose="020B0600000101010101" charset="-127"/>
                <a:ea typeface="Pretendard Bold" panose="020B0600000101010101" charset="-127"/>
              </a:rPr>
              <a:t>표준 검사 오류 해결</a:t>
            </a:r>
            <a:endParaRPr lang="ko-KR" sz="5400" b="0" i="0" u="none" strike="noStrike" dirty="0">
              <a:solidFill>
                <a:srgbClr val="787878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CCB02E-AFB5-40F4-9A8A-D52F3D2FC9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704" y="7410128"/>
            <a:ext cx="5172796" cy="23053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F13492-955A-4847-8621-2402482BF2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703" y="3784600"/>
            <a:ext cx="5172797" cy="19530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CB1BF0-44E0-4E92-843E-AE26C70D70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284" y="5854700"/>
            <a:ext cx="5153215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79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406400"/>
            <a:ext cx="165100" cy="948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607300" y="7124700"/>
            <a:ext cx="443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191919"/>
              </a:solidFill>
              <a:latin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400800" y="8716270"/>
            <a:ext cx="8166100" cy="13729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buAutoNum type="arabicPeriod"/>
            </a:pPr>
            <a:endParaRPr lang="en-US" altLang="ko-KR" sz="16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93800" y="3721100"/>
            <a:ext cx="54356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dirty="0">
                <a:latin typeface="Pretendard Bold" panose="020B0600000101010101" charset="-127"/>
                <a:ea typeface="Pretendard Bold" panose="020B0600000101010101" charset="-127"/>
              </a:rPr>
              <a:t>gamepay.css </a:t>
            </a:r>
            <a:r>
              <a:rPr lang="ko-KR" altLang="en-US" sz="6000" dirty="0">
                <a:latin typeface="Pretendard Bold" panose="020B0600000101010101" charset="-127"/>
                <a:ea typeface="Pretendard Bold" panose="020B0600000101010101" charset="-127"/>
              </a:rPr>
              <a:t>표준 검사 오류</a:t>
            </a:r>
            <a:endParaRPr lang="ko-KR" sz="6000" b="0" i="0" u="none" strike="noStrike" dirty="0">
              <a:solidFill>
                <a:srgbClr val="787878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7E8934-9341-4E6A-87BD-D406C1965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08" y="419100"/>
            <a:ext cx="10655292" cy="6705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26DBED-723C-4DE9-8F91-C3923583E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08" y="7657866"/>
            <a:ext cx="10655292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74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393700"/>
            <a:ext cx="165100" cy="448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347700" y="1092200"/>
            <a:ext cx="165100" cy="810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87900" y="1092200"/>
            <a:ext cx="165100" cy="810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5397500"/>
            <a:ext cx="165100" cy="448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600" y="393700"/>
            <a:ext cx="165100" cy="948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3780000">
            <a:off x="4787900" y="-1765300"/>
            <a:ext cx="165100" cy="8801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780000">
            <a:off x="4787900" y="-1765300"/>
            <a:ext cx="165100" cy="8801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812800" y="9855200"/>
            <a:ext cx="4127500" cy="12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43000" y="9537700"/>
            <a:ext cx="38100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altLang="ko-KR" sz="1000" b="0" i="0" u="none" strike="noStrike" dirty="0">
                <a:solidFill>
                  <a:srgbClr val="191919">
                    <a:alpha val="80000"/>
                  </a:srgbClr>
                </a:solidFill>
                <a:latin typeface="Pretendard Medium"/>
              </a:rPr>
              <a:t>https://github.com/msc010312/screen_4/tree/main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2800" y="9486900"/>
            <a:ext cx="787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191919">
                    <a:alpha val="80000"/>
                  </a:srgbClr>
                </a:solidFill>
                <a:latin typeface="Pretendard SemiBold"/>
              </a:rPr>
              <a:t>(</a:t>
            </a:r>
            <a:r>
              <a:rPr lang="en-US" sz="1500" b="0" i="0" u="none" strike="noStrike" dirty="0" err="1">
                <a:solidFill>
                  <a:srgbClr val="191919">
                    <a:alpha val="80000"/>
                  </a:srgbClr>
                </a:solidFill>
                <a:latin typeface="Pretendard SemiBold"/>
              </a:rPr>
              <a:t>Github</a:t>
            </a:r>
            <a:r>
              <a:rPr lang="en-US" sz="1500" b="0" i="0" u="none" strike="noStrike" dirty="0">
                <a:solidFill>
                  <a:srgbClr val="191919">
                    <a:alpha val="80000"/>
                  </a:srgbClr>
                </a:solidFill>
                <a:latin typeface="Pretendard SemiBold"/>
              </a:rPr>
              <a:t>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85200" y="3022600"/>
            <a:ext cx="8813800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10500" b="0" i="0" u="none" strike="noStrike" spc="-300">
                <a:solidFill>
                  <a:srgbClr val="191919"/>
                </a:solidFill>
                <a:latin typeface="Pretendard Bold"/>
              </a:rPr>
              <a:t>THANK </a:t>
            </a:r>
            <a:r>
              <a:rPr lang="en-US" sz="10500" b="0" i="0" u="none" strike="noStrike" spc="-300">
                <a:solidFill>
                  <a:srgbClr val="FD9F28"/>
                </a:solidFill>
                <a:latin typeface="Pretendard Bold"/>
              </a:rPr>
              <a:t>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3746500"/>
            <a:ext cx="165100" cy="280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7086600"/>
            <a:ext cx="1651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406400"/>
            <a:ext cx="1651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20600" y="-1803400"/>
            <a:ext cx="165100" cy="1057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20600" y="1536700"/>
            <a:ext cx="165100" cy="1057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407900" y="1689100"/>
            <a:ext cx="443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191919"/>
                </a:solidFill>
                <a:latin typeface="Pretendard Bold" panose="020B0600000101010101" charset="-127"/>
                <a:ea typeface="Pretendard Bold" panose="020B0600000101010101" charset="-127"/>
              </a:rPr>
              <a:t>Header </a:t>
            </a:r>
            <a:r>
              <a:rPr lang="ko-KR" altLang="en-US" sz="2200" b="0" i="0" u="none" strike="noStrike" dirty="0" err="1">
                <a:solidFill>
                  <a:srgbClr val="191919"/>
                </a:solidFill>
                <a:latin typeface="Pretendard Bold" panose="020B0600000101010101" charset="-127"/>
                <a:ea typeface="Pretendard Bold" panose="020B0600000101010101" charset="-127"/>
              </a:rPr>
              <a:t>메인색상</a:t>
            </a:r>
            <a:endParaRPr lang="en-US" sz="2200" b="0" i="0" u="none" strike="noStrike" dirty="0">
              <a:solidFill>
                <a:srgbClr val="19191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407900" y="2159000"/>
            <a:ext cx="49149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RGB : 15, 15, 16</a:t>
            </a:r>
          </a:p>
          <a:p>
            <a:pPr lvl="0" algn="l">
              <a:lnSpc>
                <a:spcPct val="124499"/>
              </a:lnSpc>
            </a:pPr>
            <a:r>
              <a:rPr lang="en-US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HEX code : #0f0f10</a:t>
            </a:r>
          </a:p>
          <a:p>
            <a:pPr lvl="0" algn="l">
              <a:lnSpc>
                <a:spcPct val="124499"/>
              </a:lnSpc>
            </a:pPr>
            <a:r>
              <a:rPr lang="ko-KR" altLang="en-US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글자색상 </a:t>
            </a:r>
            <a:r>
              <a:rPr lang="en-US" altLang="ko-KR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: #FFF(white)</a:t>
            </a:r>
            <a:endParaRPr lang="en-US" sz="1800" b="0" i="0" u="none" strike="noStrike" dirty="0">
              <a:solidFill>
                <a:srgbClr val="19191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8146" y="7112000"/>
            <a:ext cx="2618207" cy="260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5500" y="3835400"/>
            <a:ext cx="2603500" cy="2603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2813" y="546100"/>
            <a:ext cx="2588874" cy="2603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407900" y="5016500"/>
            <a:ext cx="4267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191919"/>
                </a:solidFill>
                <a:latin typeface="Pretendard Bold" panose="020B0600000101010101" charset="-127"/>
                <a:ea typeface="Pretendard Bold" panose="020B0600000101010101" charset="-127"/>
              </a:rPr>
              <a:t>Body </a:t>
            </a:r>
            <a:r>
              <a:rPr lang="ko-KR" altLang="en-US" sz="2200" b="0" i="0" u="none" strike="noStrike" dirty="0" err="1">
                <a:solidFill>
                  <a:srgbClr val="191919"/>
                </a:solidFill>
                <a:latin typeface="Pretendard Bold" panose="020B0600000101010101" charset="-127"/>
                <a:ea typeface="Pretendard Bold" panose="020B0600000101010101" charset="-127"/>
              </a:rPr>
              <a:t>메인색상</a:t>
            </a:r>
            <a:endParaRPr lang="en-US" sz="2200" b="0" i="0" u="none" strike="noStrike" dirty="0">
              <a:solidFill>
                <a:srgbClr val="19191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407900" y="5702300"/>
            <a:ext cx="4648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191919"/>
                </a:solidFill>
                <a:latin typeface="Pretendard Light"/>
              </a:rPr>
              <a:t>RGB : 58, 52 ,46</a:t>
            </a:r>
          </a:p>
          <a:p>
            <a:pPr lvl="0" algn="l">
              <a:lnSpc>
                <a:spcPct val="124499"/>
              </a:lnSpc>
            </a:pPr>
            <a:r>
              <a:rPr lang="en-US" dirty="0">
                <a:solidFill>
                  <a:srgbClr val="191919"/>
                </a:solidFill>
                <a:latin typeface="Pretendard Light"/>
              </a:rPr>
              <a:t>HEX code : #3A342E</a:t>
            </a:r>
            <a:endParaRPr lang="en-US" sz="1800" b="0" i="0" u="none" strike="noStrike" dirty="0">
              <a:solidFill>
                <a:srgbClr val="191919"/>
              </a:solidFill>
              <a:latin typeface="Pretendard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407900" y="8331200"/>
            <a:ext cx="3886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dirty="0">
                <a:solidFill>
                  <a:srgbClr val="191919"/>
                </a:solidFill>
                <a:latin typeface="Pretendard Bold"/>
                <a:ea typeface="Pretendard Bold"/>
              </a:rPr>
              <a:t>Line </a:t>
            </a:r>
            <a:r>
              <a:rPr lang="ko-KR" altLang="en-US" sz="2200" dirty="0" err="1">
                <a:solidFill>
                  <a:srgbClr val="191919"/>
                </a:solidFill>
                <a:latin typeface="Pretendard Bold"/>
                <a:ea typeface="Pretendard Bold"/>
              </a:rPr>
              <a:t>메인색상</a:t>
            </a:r>
            <a:endParaRPr lang="en-US" sz="2200" b="0" i="0" u="none" strike="noStrike" dirty="0">
              <a:solidFill>
                <a:srgbClr val="191919"/>
              </a:solidFill>
              <a:latin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407900" y="9004300"/>
            <a:ext cx="4648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900" b="0" i="0" u="none" strike="noStrike" dirty="0">
                <a:solidFill>
                  <a:srgbClr val="191919"/>
                </a:solidFill>
                <a:latin typeface="Pretendard Light"/>
              </a:rPr>
              <a:t>RGB : 203, 134, 61</a:t>
            </a:r>
          </a:p>
          <a:p>
            <a:pPr lvl="0" algn="l">
              <a:lnSpc>
                <a:spcPct val="124499"/>
              </a:lnSpc>
            </a:pPr>
            <a:r>
              <a:rPr lang="en-US" sz="1900" dirty="0">
                <a:solidFill>
                  <a:srgbClr val="191919"/>
                </a:solidFill>
                <a:latin typeface="Pretendard Light"/>
              </a:rPr>
              <a:t>HEX code : #CB863D</a:t>
            </a:r>
            <a:endParaRPr lang="en-US" sz="1900" b="0" i="0" u="none" strike="noStrike" dirty="0">
              <a:solidFill>
                <a:srgbClr val="191919"/>
              </a:solidFill>
              <a:latin typeface="Pretendard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07900" y="1270000"/>
            <a:ext cx="241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600" b="0" i="0" u="none" strike="noStrike" dirty="0">
                <a:solidFill>
                  <a:srgbClr val="191919"/>
                </a:solidFill>
                <a:latin typeface="Pretendard Bold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07900" y="4597400"/>
            <a:ext cx="241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Bold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07900" y="7835900"/>
            <a:ext cx="241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Bold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3800" y="3721100"/>
            <a:ext cx="54356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5400" dirty="0">
                <a:latin typeface="Pretendard Bold" panose="020B0600000101010101" charset="-127"/>
                <a:ea typeface="Pretendard Bold" panose="020B0600000101010101" charset="-127"/>
              </a:rPr>
              <a:t>스타일 가이드</a:t>
            </a:r>
          </a:p>
        </p:txBody>
      </p:sp>
    </p:spTree>
    <p:extLst>
      <p:ext uri="{BB962C8B-B14F-4D97-AF65-F5344CB8AC3E}">
        <p14:creationId xmlns:p14="http://schemas.microsoft.com/office/powerpoint/2010/main" val="23160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67700" y="-2565400"/>
            <a:ext cx="190500" cy="15417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-2070100"/>
            <a:ext cx="190500" cy="701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5359400"/>
            <a:ext cx="190500" cy="701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932400" y="3556000"/>
            <a:ext cx="190500" cy="3175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6299" y="1320800"/>
            <a:ext cx="15278099" cy="298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6360"/>
              </a:lnSpc>
            </a:pPr>
            <a:r>
              <a:rPr lang="en-US" sz="12800" spc="-300" dirty="0" err="1">
                <a:solidFill>
                  <a:srgbClr val="191919"/>
                </a:solidFill>
                <a:latin typeface="Pretendard Bold" panose="020B0600000101010101" charset="-127"/>
                <a:ea typeface="Pretendard Bold" panose="020B0600000101010101" charset="-127"/>
              </a:rPr>
              <a:t>Header,Main,Footer</a:t>
            </a:r>
            <a:endParaRPr lang="en-US" sz="12800" i="0" u="none" strike="noStrike" spc="-300" dirty="0">
              <a:solidFill>
                <a:srgbClr val="19191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91700" y="7200900"/>
            <a:ext cx="59055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/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담당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 : </a:t>
            </a:r>
            <a:r>
              <a:rPr lang="ko-KR" altLang="en-US" sz="2400" dirty="0" err="1">
                <a:latin typeface="Pretendard Light" panose="020B0600000101010101" charset="-127"/>
                <a:ea typeface="Pretendard Light" panose="020B0600000101010101" charset="-127"/>
              </a:rPr>
              <a:t>문수찬</a:t>
            </a:r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3548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406400"/>
            <a:ext cx="165100" cy="948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607300" y="7124700"/>
            <a:ext cx="443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191919"/>
              </a:solidFill>
              <a:latin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07300" y="6666120"/>
            <a:ext cx="8166100" cy="20587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indent="-342900">
              <a:buAutoNum type="arabicPeriod"/>
            </a:pP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Html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의 타입을 지정 하지 않았습니다</a:t>
            </a:r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indent="-342900">
              <a:buAutoNum type="arabicPeriod"/>
            </a:pPr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indent="-342900">
              <a:buAutoNum type="arabicPeriod"/>
            </a:pP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Form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태그의 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action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에 빈 값을 넣었습니다</a:t>
            </a:r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indent="-342900">
              <a:buAutoNum type="arabicPeriod"/>
            </a:pPr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342900" indent="-342900">
              <a:buAutoNum type="arabicPeriod"/>
            </a:pP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Button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태그안에 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a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태그를 넣으면 안됩니다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100" y="546100"/>
            <a:ext cx="4686300" cy="2603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193800" y="3721100"/>
            <a:ext cx="54356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dirty="0">
                <a:latin typeface="Pretendard Bold" panose="020B0600000101010101" charset="-127"/>
                <a:ea typeface="Pretendard Bold" panose="020B0600000101010101" charset="-127"/>
              </a:rPr>
              <a:t>Header.html </a:t>
            </a:r>
            <a:r>
              <a:rPr lang="ko-KR" altLang="en-US" sz="7200" dirty="0">
                <a:latin typeface="Pretendard Bold" panose="020B0600000101010101" charset="-127"/>
                <a:ea typeface="Pretendard Bold" panose="020B0600000101010101" charset="-127"/>
              </a:rPr>
              <a:t>표준 검사 오류</a:t>
            </a:r>
            <a:endParaRPr lang="ko-KR" sz="7200" b="0" i="0" u="none" strike="noStrike" dirty="0">
              <a:solidFill>
                <a:srgbClr val="787878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AD2AA7-A8D5-42D0-820A-C8CE91019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00" y="546100"/>
            <a:ext cx="10323894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3746500"/>
            <a:ext cx="165100" cy="612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7086600"/>
            <a:ext cx="1651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406400"/>
            <a:ext cx="1651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20600" y="-1803400"/>
            <a:ext cx="165100" cy="1057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576300" y="5216790"/>
            <a:ext cx="4648200" cy="35541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indent="-457200">
              <a:lnSpc>
                <a:spcPct val="124499"/>
              </a:lnSpc>
              <a:buAutoNum type="arabicPeriod"/>
            </a:pP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Doctype html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명시</a:t>
            </a:r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457200" indent="-457200">
              <a:lnSpc>
                <a:spcPct val="124499"/>
              </a:lnSpc>
              <a:buAutoNum type="arabicPeriod"/>
            </a:pPr>
            <a:endParaRPr lang="ko-KR" altLang="en-US" sz="24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sz="2400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2. </a:t>
            </a:r>
            <a:r>
              <a:rPr lang="en-US" altLang="ko-KR" sz="2400" dirty="0">
                <a:latin typeface="Pretendard Light" panose="020B0600000101010101" charset="-127"/>
                <a:ea typeface="Pretendard Light" panose="020B0600000101010101" charset="-127"/>
              </a:rPr>
              <a:t>action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에 임시링크 설정</a:t>
            </a:r>
            <a:endParaRPr lang="en-US" altLang="ko-KR" sz="2400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l">
              <a:lnSpc>
                <a:spcPct val="124499"/>
              </a:lnSpc>
            </a:pPr>
            <a:endParaRPr lang="en-US" altLang="ko-KR" sz="2400" dirty="0">
              <a:solidFill>
                <a:srgbClr val="19191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3. </a:t>
            </a:r>
            <a:r>
              <a:rPr lang="ko-KR" altLang="en-US" sz="2400" dirty="0">
                <a:latin typeface="Pretendard Light" panose="020B0600000101010101" charset="-127"/>
                <a:ea typeface="Pretendard Light" panose="020B0600000101010101" charset="-127"/>
              </a:rPr>
              <a:t>문제가 있는 구조 재구성</a:t>
            </a:r>
            <a:endParaRPr lang="en-US" sz="2400" b="0" i="0" u="none" strike="noStrike" dirty="0">
              <a:solidFill>
                <a:srgbClr val="19191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93800" y="3721100"/>
            <a:ext cx="54356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72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5400" dirty="0">
                <a:latin typeface="Pretendard Bold" panose="020B0600000101010101" charset="-127"/>
                <a:ea typeface="Pretendard Bold" panose="020B0600000101010101" charset="-127"/>
              </a:rPr>
              <a:t>Header.html </a:t>
            </a:r>
            <a:r>
              <a:rPr lang="ko-KR" altLang="en-US" sz="5400" dirty="0">
                <a:latin typeface="Pretendard Bold" panose="020B0600000101010101" charset="-127"/>
                <a:ea typeface="Pretendard Bold" panose="020B0600000101010101" charset="-127"/>
              </a:rPr>
              <a:t>표준 검사 오류 해결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4A1AB4F-2469-40DF-929D-18C99BABFDA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244" y="391186"/>
            <a:ext cx="9525912" cy="28219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B4CB72-A311-4C37-A6AE-02F0D5A8E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5975" y="5216789"/>
            <a:ext cx="5591955" cy="117173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BC50302-462E-45C6-94A9-6C6FF2CA8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160" y="7281784"/>
            <a:ext cx="1943371" cy="22863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6854BF8-40A5-4CEA-AF2D-221DFE017F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7160" y="8208923"/>
            <a:ext cx="3658111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35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3746500"/>
            <a:ext cx="165100" cy="280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7086600"/>
            <a:ext cx="1651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406400"/>
            <a:ext cx="1651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20600" y="-1803400"/>
            <a:ext cx="165100" cy="1057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20600" y="1536700"/>
            <a:ext cx="165100" cy="1057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407900" y="5702300"/>
            <a:ext cx="4648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1800" b="0" i="0" u="none" strike="noStrike" dirty="0">
              <a:solidFill>
                <a:srgbClr val="191919"/>
              </a:solidFill>
              <a:latin typeface="Pretendard Ligh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02635" y="2501900"/>
            <a:ext cx="5435600" cy="474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54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5400" dirty="0">
                <a:latin typeface="Pretendard Bold" panose="020B0600000101010101" charset="-127"/>
                <a:ea typeface="Pretendard Bold" panose="020B0600000101010101" charset="-127"/>
              </a:rPr>
              <a:t>main</a:t>
            </a:r>
          </a:p>
          <a:p>
            <a:pPr algn="ctr"/>
            <a:r>
              <a:rPr lang="en-US" altLang="ko-KR" sz="5400" dirty="0">
                <a:latin typeface="Pretendard Bold" panose="020B0600000101010101" charset="-127"/>
                <a:ea typeface="Pretendard Bold" panose="020B0600000101010101" charset="-127"/>
              </a:rPr>
              <a:t>Header</a:t>
            </a:r>
          </a:p>
          <a:p>
            <a:pPr algn="ctr"/>
            <a:r>
              <a:rPr lang="en-US" altLang="ko-KR" sz="5400" dirty="0">
                <a:latin typeface="Pretendard Bold" panose="020B0600000101010101" charset="-127"/>
                <a:ea typeface="Pretendard Bold" panose="020B0600000101010101" charset="-127"/>
              </a:rPr>
              <a:t>footer </a:t>
            </a:r>
          </a:p>
          <a:p>
            <a:pPr algn="ctr"/>
            <a:r>
              <a:rPr lang="en-US" altLang="ko-KR" sz="5400" dirty="0" err="1">
                <a:latin typeface="Pretendard Bold" panose="020B0600000101010101" charset="-127"/>
                <a:ea typeface="Pretendard Bold" panose="020B0600000101010101" charset="-127"/>
              </a:rPr>
              <a:t>css</a:t>
            </a:r>
            <a:r>
              <a:rPr lang="en-US" altLang="ko-KR" sz="54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5400" dirty="0">
                <a:latin typeface="Pretendard Bold" panose="020B0600000101010101" charset="-127"/>
                <a:ea typeface="Pretendard Bold" panose="020B0600000101010101" charset="-127"/>
              </a:rPr>
              <a:t>표준 검사 결과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1DC6652-E6DB-442D-86A0-5E4F56836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071" y="471457"/>
            <a:ext cx="8108123" cy="27416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1001138-427C-42B0-B7FF-46B46FAC7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465" y="3705639"/>
            <a:ext cx="8112729" cy="27432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D01AEF0-FDE4-4222-AAF0-5A13A65DC738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465" y="7086599"/>
            <a:ext cx="8107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78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58000" y="2578100"/>
            <a:ext cx="165100" cy="408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51100" y="2578100"/>
            <a:ext cx="165100" cy="410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277600" y="2578100"/>
            <a:ext cx="165100" cy="410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4838700"/>
            <a:ext cx="165100" cy="5054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4838700"/>
            <a:ext cx="165100" cy="505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684500" y="2578100"/>
            <a:ext cx="165100" cy="410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4700" y="4838700"/>
            <a:ext cx="165100" cy="504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225800" y="9461500"/>
            <a:ext cx="1219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1200" y="6581850"/>
            <a:ext cx="2565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300" b="0" i="0" u="none" strike="noStrike" dirty="0">
                <a:solidFill>
                  <a:srgbClr val="191919"/>
                </a:solidFill>
                <a:latin typeface="Pretendard Bold" panose="020B0600000101010101" charset="-127"/>
                <a:ea typeface="Pretendard Bold" panose="020B0600000101010101" charset="-127"/>
              </a:rPr>
              <a:t>Logo</a:t>
            </a:r>
            <a:endParaRPr lang="ko-KR" sz="2300" b="0" i="0" u="none" strike="noStrike" dirty="0">
              <a:solidFill>
                <a:srgbClr val="19191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11200" y="7175500"/>
            <a:ext cx="3797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dirty="0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altLang="en-US" sz="1800" b="0" i="0" u="none" strike="noStrike" dirty="0" err="1">
                <a:solidFill>
                  <a:srgbClr val="191919"/>
                </a:solidFill>
                <a:latin typeface="Pretendard Light"/>
                <a:ea typeface="Pretendard Light"/>
              </a:rPr>
              <a:t>메인메뉴로</a:t>
            </a:r>
            <a:r>
              <a:rPr lang="ko-KR" altLang="en-US" sz="1800" b="0" i="0" u="none" strike="noStrike" dirty="0">
                <a:solidFill>
                  <a:srgbClr val="191919"/>
                </a:solidFill>
                <a:latin typeface="Pretendard Light"/>
                <a:ea typeface="Pretendard Light"/>
              </a:rPr>
              <a:t> 이동하는 기능</a:t>
            </a:r>
            <a:endParaRPr lang="en-US" sz="1800" b="0" i="0" u="none" strike="noStrike" dirty="0">
              <a:solidFill>
                <a:srgbClr val="191919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975600" y="9461500"/>
            <a:ext cx="901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Bol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3500" y="6581850"/>
            <a:ext cx="2565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300" b="0" i="0" u="none" strike="noStrike" dirty="0">
                <a:solidFill>
                  <a:srgbClr val="191919"/>
                </a:solidFill>
                <a:latin typeface="Pretendard Bold" panose="020B0600000101010101" charset="-127"/>
                <a:ea typeface="Pretendard Bold" panose="020B0600000101010101" charset="-127"/>
              </a:rPr>
              <a:t>Navigation</a:t>
            </a:r>
            <a:endParaRPr lang="ko-KR" sz="2300" b="0" i="0" u="none" strike="noStrike" dirty="0">
              <a:solidFill>
                <a:srgbClr val="19191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143500" y="7175500"/>
            <a:ext cx="37719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이동 가능한 리스트를 보여줍니다</a:t>
            </a:r>
            <a:endParaRPr lang="en-US" sz="1800" b="0" i="0" u="none" strike="noStrike" dirty="0">
              <a:solidFill>
                <a:srgbClr val="19191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800" b="0" i="0" u="none" strike="noStrike" dirty="0" err="1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호버하면</a:t>
            </a:r>
            <a:r>
              <a:rPr lang="ko-KR" altLang="en-US" sz="18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 세부메뉴가 생성됩니다</a:t>
            </a:r>
            <a:endParaRPr lang="en-US" sz="1800" b="0" i="0" u="none" strike="noStrike" dirty="0">
              <a:solidFill>
                <a:srgbClr val="19191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395200" y="9461500"/>
            <a:ext cx="863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Bold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86900" y="6477000"/>
            <a:ext cx="2565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300" b="0" i="0" u="none" strike="noStrike" dirty="0">
                <a:solidFill>
                  <a:srgbClr val="191919"/>
                </a:solidFill>
                <a:latin typeface="Pretendard Bold" panose="020B0600000101010101" charset="-127"/>
                <a:ea typeface="Pretendard Bold" panose="020B0600000101010101" charset="-127"/>
              </a:rPr>
              <a:t>Search Bar</a:t>
            </a:r>
            <a:endParaRPr lang="ko-KR" sz="2300" b="0" i="0" u="none" strike="noStrike" dirty="0">
              <a:solidFill>
                <a:srgbClr val="19191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486900" y="7175500"/>
            <a:ext cx="3822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dirty="0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altLang="en-US" sz="1800" b="0" i="0" u="none" strike="noStrike" dirty="0">
                <a:solidFill>
                  <a:srgbClr val="191919"/>
                </a:solidFill>
                <a:latin typeface="Pretendard Light"/>
                <a:ea typeface="Pretendard Light"/>
              </a:rPr>
              <a:t>게임 검색 기능 </a:t>
            </a:r>
            <a:r>
              <a:rPr lang="en-US" altLang="ko-KR" sz="1800" b="0" i="0" u="none" strike="noStrike" dirty="0">
                <a:solidFill>
                  <a:srgbClr val="191919"/>
                </a:solidFill>
                <a:latin typeface="Pretendard Light"/>
                <a:ea typeface="Pretendard Light"/>
              </a:rPr>
              <a:t>(</a:t>
            </a:r>
            <a:r>
              <a:rPr lang="ko-KR" altLang="en-US" sz="1800" b="0" i="0" u="none" strike="noStrike" dirty="0">
                <a:solidFill>
                  <a:srgbClr val="191919"/>
                </a:solidFill>
                <a:latin typeface="Pretendard Light"/>
                <a:ea typeface="Pretendard Light"/>
              </a:rPr>
              <a:t>기능 미 구현</a:t>
            </a:r>
            <a:r>
              <a:rPr lang="en-US" altLang="ko-KR" sz="1800" b="0" i="0" u="none" strike="noStrike" dirty="0">
                <a:solidFill>
                  <a:srgbClr val="191919"/>
                </a:solidFill>
                <a:latin typeface="Pretendard Light"/>
                <a:ea typeface="Pretendard Light"/>
              </a:rPr>
              <a:t>)</a:t>
            </a:r>
            <a:endParaRPr lang="en-US" sz="1800" b="0" i="0" u="none" strike="noStrike" dirty="0">
              <a:solidFill>
                <a:srgbClr val="191919"/>
              </a:solidFill>
              <a:latin typeface="Pretendard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789400" y="9461500"/>
            <a:ext cx="901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Bold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919200" y="6477000"/>
            <a:ext cx="2565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300" dirty="0">
                <a:solidFill>
                  <a:srgbClr val="191919"/>
                </a:solidFill>
                <a:ea typeface="Pretendard Bold"/>
              </a:rPr>
              <a:t>Sign</a:t>
            </a:r>
            <a:endParaRPr lang="ko-KR" sz="2300" b="0" i="0" u="none" strike="noStrike" dirty="0">
              <a:solidFill>
                <a:srgbClr val="191919"/>
              </a:solidFill>
              <a:ea typeface="Pretendard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919200" y="7175500"/>
            <a:ext cx="38227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프로필사진 및 회원구분을 표시 합니다</a:t>
            </a:r>
            <a:endParaRPr lang="en-US" sz="1800" b="0" i="0" u="none" strike="noStrike" dirty="0">
              <a:solidFill>
                <a:srgbClr val="19191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ko-KR" altLang="en-US" sz="1800" b="0" i="0" u="none" strike="noStrike" dirty="0" err="1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호버하면</a:t>
            </a:r>
            <a:r>
              <a:rPr lang="ko-KR" altLang="en-US" sz="1800" b="0" i="0" u="none" strike="noStrike" dirty="0">
                <a:solidFill>
                  <a:srgbClr val="191919"/>
                </a:solidFill>
                <a:latin typeface="Pretendard Light" panose="020B0600000101010101" charset="-127"/>
                <a:ea typeface="Pretendard Light" panose="020B0600000101010101" charset="-127"/>
              </a:rPr>
              <a:t> 세부메뉴가 생성됩니다</a:t>
            </a:r>
            <a:endParaRPr lang="en-US" sz="1800" b="0" i="0" u="none" strike="noStrike" dirty="0">
              <a:solidFill>
                <a:srgbClr val="19191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200" y="5124903"/>
            <a:ext cx="2646014" cy="1269698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546600" y="1373932"/>
            <a:ext cx="8928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7200" dirty="0">
                <a:latin typeface="Pretendard Bold" panose="020B0600000101010101" charset="-127"/>
                <a:ea typeface="Pretendard Bold" panose="020B0600000101010101" charset="-127"/>
              </a:rPr>
              <a:t>Header.html</a:t>
            </a:r>
            <a:r>
              <a:rPr lang="ko-KR" altLang="en-US" sz="72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7200" dirty="0">
                <a:solidFill>
                  <a:srgbClr val="787878"/>
                </a:solidFill>
                <a:ea typeface="Pretendard Bold"/>
              </a:rPr>
              <a:t>구성요소</a:t>
            </a:r>
            <a:endParaRPr lang="ko-KR" sz="7200" b="0" i="0" u="none" strike="noStrike" dirty="0">
              <a:solidFill>
                <a:srgbClr val="787878"/>
              </a:solidFill>
              <a:ea typeface="Pretendard Bold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1C51A1-4938-4594-9FC5-F19F7F035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500" y="5404124"/>
            <a:ext cx="3877396" cy="71125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2DBDF6F-B118-46D2-A2C7-74535F32C5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08" y="8296084"/>
            <a:ext cx="1782642" cy="128917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FFEADC2-B363-420E-80BF-EE38D0254FA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421550" y="5435600"/>
            <a:ext cx="3877200" cy="7128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F48EFD5-25BB-475D-9A66-4B7365CDA4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19200" y="5435600"/>
            <a:ext cx="1917700" cy="71140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9F37CE-86BC-4526-92AD-5F9FCC95F2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74678" y="8297113"/>
            <a:ext cx="1127222" cy="13125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D70205-6E8F-494E-AD87-C8E111F8BD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855815"/>
            <a:ext cx="17335500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18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671</Words>
  <Application>Microsoft Office PowerPoint</Application>
  <PresentationFormat>사용자 지정</PresentationFormat>
  <Paragraphs>218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Pretendard Light</vt:lpstr>
      <vt:lpstr>바탕</vt:lpstr>
      <vt:lpstr>Pretendard Bold</vt:lpstr>
      <vt:lpstr>Arial</vt:lpstr>
      <vt:lpstr>Calibri</vt:lpstr>
      <vt:lpstr>Pretendard SemiBold</vt:lpstr>
      <vt:lpstr>나눔고딕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FullName</cp:lastModifiedBy>
  <cp:revision>18</cp:revision>
  <dcterms:created xsi:type="dcterms:W3CDTF">2006-08-16T00:00:00Z</dcterms:created>
  <dcterms:modified xsi:type="dcterms:W3CDTF">2025-02-17T03:28:57Z</dcterms:modified>
</cp:coreProperties>
</file>